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9"/>
  </p:notesMasterIdLst>
  <p:sldIdLst>
    <p:sldId id="640" r:id="rId3"/>
    <p:sldId id="734" r:id="rId4"/>
    <p:sldId id="735" r:id="rId5"/>
    <p:sldId id="738" r:id="rId6"/>
    <p:sldId id="737" r:id="rId7"/>
    <p:sldId id="740" r:id="rId8"/>
    <p:sldId id="741" r:id="rId9"/>
    <p:sldId id="744" r:id="rId10"/>
    <p:sldId id="715" r:id="rId11"/>
    <p:sldId id="746" r:id="rId12"/>
    <p:sldId id="749" r:id="rId13"/>
    <p:sldId id="747" r:id="rId14"/>
    <p:sldId id="752" r:id="rId15"/>
    <p:sldId id="730" r:id="rId16"/>
    <p:sldId id="731" r:id="rId17"/>
    <p:sldId id="694" r:id="rId18"/>
  </p:sldIdLst>
  <p:sldSz cx="9144000" cy="6858000" type="screen4x3"/>
  <p:notesSz cx="6858000" cy="9144000"/>
  <p:defaultTextStyle>
    <a:defPPr>
      <a:defRPr lang="en-US"/>
    </a:defPPr>
    <a:lvl1pPr marL="0" lvl="0"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5pPr>
    <a:lvl6pPr marL="2286000" lvl="5"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6pPr>
    <a:lvl7pPr marL="2743200" lvl="6"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7pPr>
    <a:lvl8pPr marL="3200400" lvl="7"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8pPr>
    <a:lvl9pPr marL="3657600" lvl="8"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9CCFF"/>
    <a:srgbClr val="FF7C80"/>
    <a:srgbClr val="FF99FF"/>
    <a:srgbClr val="000066"/>
    <a:srgbClr val="66FFFF"/>
    <a:srgbClr val="3333FF"/>
    <a:srgbClr val="FF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70" d="100"/>
          <a:sy n="70" d="100"/>
        </p:scale>
        <p:origin x="-1386" y="-66"/>
      </p:cViewPr>
      <p:guideLst>
        <p:guide orient="horz" pos="216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lstStyle>
            <a:lvl1pPr algn="r">
              <a:defRPr sz="1200">
                <a:latin typeface="Calibri" panose="020F0502020204030204" pitchFamily="34" charset="0"/>
                <a:ea typeface="MS PGothic" panose="020B0600070205080204" pitchFamily="34" charset="-128"/>
                <a:cs typeface="Arial" panose="020B0604020202020204"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defRPr/>
            </a:pPr>
            <a:fld id="{C068B54B-CE51-4D27-BA2E-5E2D6907C4BB}" type="datetimeFigureOut">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S PGothic" panose="020B0600070205080204" pitchFamily="34" charset="-128"/>
              <a:cs typeface="MS PGothic" panose="020B0600070205080204" pitchFamily="34" charset="-128"/>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S PGothic" panose="020B0600070205080204" pitchFamily="34" charset="-128"/>
                <a:cs typeface="MS PGothic" panose="020B0600070205080204" pitchFamily="34" charset="-128"/>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S PGothic" panose="020B0600070205080204" pitchFamily="34" charset="-128"/>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S PGothic" panose="020B0600070205080204" pitchFamily="34" charset="-128"/>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S PGothic" panose="020B0600070205080204" pitchFamily="34" charset="-128"/>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S PGothic" panose="020B0600070205080204" pitchFamily="34" charset="-128"/>
                <a:cs typeface="+mn-cs"/>
              </a:rPr>
              <a:t>Fifth level</a:t>
            </a:r>
            <a:endParaRPr kumimoji="0" lang="en-US" sz="1200" b="0" i="0" u="none" strike="noStrike" kern="1200" cap="none" spc="0" normalizeH="0" baseline="0" noProof="0">
              <a:ln>
                <a:noFill/>
              </a:ln>
              <a:solidFill>
                <a:schemeClr val="tx1"/>
              </a:solidFill>
              <a:effectLst/>
              <a:uLnTx/>
              <a:uFillTx/>
              <a:latin typeface="+mn-lt"/>
              <a:ea typeface="MS PGothic" panose="020B0600070205080204" pitchFamily="34" charset="-128"/>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en-US" sz="1200" dirty="0">
                <a:latin typeface="Calibri" panose="020F0502020204030204" pitchFamily="34" charset="0"/>
              </a:rPr>
              <a:pPr lvl="0" algn="r" eaLnBrk="1" hangingPunct="1">
                <a:buNone/>
              </a:pPr>
              <a:t>‹#›</a:t>
            </a:fld>
            <a:endParaRPr lang="en-US" sz="1200" dirty="0">
              <a:latin typeface="Calibri" panose="020F0502020204030204" pitchFamily="34" charset="0"/>
            </a:endParaRPr>
          </a:p>
        </p:txBody>
      </p:sp>
    </p:spTree>
    <p:extLst>
      <p:ext uri="{BB962C8B-B14F-4D97-AF65-F5344CB8AC3E}">
        <p14:creationId xmlns:p14="http://schemas.microsoft.com/office/powerpoint/2010/main" val="227084323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56700" cy="6858000"/>
          </a:xfrm>
          <a:prstGeom prst="rect">
            <a:avLst/>
          </a:prstGeom>
          <a:noFill/>
          <a:ln w="9525">
            <a:noFill/>
          </a:ln>
        </p:spPr>
      </p:pic>
      <p:sp>
        <p:nvSpPr>
          <p:cNvPr id="2051" name="Rectangle 3"/>
          <p:cNvSpPr>
            <a:spLocks noGrp="1" noChangeArrowheads="1"/>
          </p:cNvSpPr>
          <p:nvPr>
            <p:ph type="ctrTitle"/>
          </p:nvPr>
        </p:nvSpPr>
        <p:spPr>
          <a:xfrm>
            <a:off x="468313" y="1196975"/>
            <a:ext cx="8207375" cy="1082675"/>
          </a:xfrm>
        </p:spPr>
        <p:txBody>
          <a:bodyPr/>
          <a:lstStyle>
            <a:lvl1pPr algn="ctr">
              <a:defRPr>
                <a:solidFill>
                  <a:schemeClr val="bg1"/>
                </a:solidFill>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469900" y="2422525"/>
            <a:ext cx="8212138" cy="1752600"/>
          </a:xfrm>
        </p:spPr>
        <p:txBody>
          <a:bodyPr/>
          <a:lstStyle>
            <a:lvl1pPr marL="0" indent="0" algn="ctr">
              <a:buFontTx/>
              <a:buNone/>
              <a:defRPr>
                <a:solidFill>
                  <a:schemeClr val="bg1"/>
                </a:solidFill>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4FD90604-CD6D-49B8-BDD8-C3293448A963}"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defRPr/>
            </a:pPr>
            <a:fld id="{4FD90604-CD6D-49B8-BDD8-C3293448A963}"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defRPr/>
            </a:pPr>
            <a:fld id="{4FD90604-CD6D-49B8-BDD8-C3293448A963}"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56700" cy="6858000"/>
          </a:xfrm>
          <a:prstGeom prst="rect">
            <a:avLst/>
          </a:prstGeom>
          <a:noFill/>
          <a:ln w="9525">
            <a:noFill/>
          </a:ln>
        </p:spPr>
      </p:pic>
      <p:sp>
        <p:nvSpPr>
          <p:cNvPr id="2051" name="Rectangle 3"/>
          <p:cNvSpPr>
            <a:spLocks noGrp="1" noChangeArrowheads="1"/>
          </p:cNvSpPr>
          <p:nvPr>
            <p:ph type="ctrTitle"/>
          </p:nvPr>
        </p:nvSpPr>
        <p:spPr>
          <a:xfrm>
            <a:off x="468313" y="1196975"/>
            <a:ext cx="8207375" cy="1082675"/>
          </a:xfrm>
        </p:spPr>
        <p:txBody>
          <a:bodyPr/>
          <a:lstStyle>
            <a:lvl1pPr algn="ctr">
              <a:defRPr>
                <a:solidFill>
                  <a:schemeClr val="bg1"/>
                </a:solidFill>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469900" y="2422525"/>
            <a:ext cx="8212138" cy="1752600"/>
          </a:xfrm>
        </p:spPr>
        <p:txBody>
          <a:bodyPr/>
          <a:lstStyle>
            <a:lvl1pPr marL="0" indent="0" algn="ctr">
              <a:buFontTx/>
              <a:buNone/>
              <a:defRPr>
                <a:solidFill>
                  <a:schemeClr val="bg1"/>
                </a:solidFill>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4FD90604-CD6D-49B8-BDD8-C3293448A963}"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defRPr/>
            </a:pPr>
            <a:fld id="{4FD90604-CD6D-49B8-BDD8-C3293448A963}"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defRPr/>
            </a:pPr>
            <a:fld id="{4FD90604-CD6D-49B8-BDD8-C3293448A963}"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defRPr/>
            </a:pPr>
            <a:fld id="{4FD90604-CD6D-49B8-BDD8-C3293448A963}"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defRPr/>
            </a:pPr>
            <a:fld id="{4FD90604-CD6D-49B8-BDD8-C3293448A963}"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defRPr/>
            </a:pPr>
            <a:fld id="{4FD90604-CD6D-49B8-BDD8-C3293448A963}"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defRPr/>
            </a:pPr>
            <a:fld id="{4FD90604-CD6D-49B8-BDD8-C3293448A963}"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defRPr/>
            </a:pPr>
            <a:fld id="{4FD90604-CD6D-49B8-BDD8-C3293448A963}"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defRPr/>
            </a:pPr>
            <a:fld id="{4FD90604-CD6D-49B8-BDD8-C3293448A963}"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defRPr/>
            </a:pPr>
            <a:fld id="{4FD90604-CD6D-49B8-BDD8-C3293448A963}"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defRPr/>
            </a:pPr>
            <a:fld id="{4FD90604-CD6D-49B8-BDD8-C3293448A963}"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defRPr/>
            </a:pPr>
            <a:fld id="{4FD90604-CD6D-49B8-BDD8-C3293448A963}"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defRPr/>
            </a:pPr>
            <a:fld id="{4FD90604-CD6D-49B8-BDD8-C3293448A963}"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defRPr/>
            </a:pPr>
            <a:fld id="{4FD90604-CD6D-49B8-BDD8-C3293448A963}"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defRPr/>
            </a:pPr>
            <a:fld id="{4FD90604-CD6D-49B8-BDD8-C3293448A963}"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defRPr/>
            </a:pPr>
            <a:fld id="{4FD90604-CD6D-49B8-BDD8-C3293448A963}"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defRPr/>
            </a:pPr>
            <a:fld id="{4FD90604-CD6D-49B8-BDD8-C3293448A963}"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defRPr/>
            </a:pPr>
            <a:fld id="{4FD90604-CD6D-49B8-BDD8-C3293448A963}"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defRPr/>
            </a:pPr>
            <a:fld id="{4FD90604-CD6D-49B8-BDD8-C3293448A963}"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3"/>
          <a:stretch>
            <a:fillRect/>
          </a:stretch>
        </p:blipFill>
        <p:spPr>
          <a:xfrm>
            <a:off x="0" y="0"/>
            <a:ext cx="91567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457200" rtl="0" eaLnBrk="1" fontAlgn="base" latinLnBrk="0" hangingPunct="1">
              <a:lnSpc>
                <a:spcPct val="100000"/>
              </a:lnSpc>
              <a:spcBef>
                <a:spcPct val="0"/>
              </a:spcBef>
              <a:spcAft>
                <a:spcPct val="0"/>
              </a:spcAft>
              <a:buClrTx/>
              <a:buSzTx/>
              <a:buFontTx/>
              <a:buNone/>
              <a:defRPr/>
            </a:pPr>
            <a:fld id="{4FD90604-CD6D-49B8-BDD8-C3293448A963}"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3"/>
          <a:stretch>
            <a:fillRect/>
          </a:stretch>
        </p:blipFill>
        <p:spPr>
          <a:xfrm>
            <a:off x="0" y="0"/>
            <a:ext cx="91567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457200" rtl="0" eaLnBrk="1" fontAlgn="base" latinLnBrk="0" hangingPunct="1">
              <a:lnSpc>
                <a:spcPct val="100000"/>
              </a:lnSpc>
              <a:spcBef>
                <a:spcPct val="0"/>
              </a:spcBef>
              <a:spcAft>
                <a:spcPct val="0"/>
              </a:spcAft>
              <a:buClrTx/>
              <a:buSzTx/>
              <a:buFontTx/>
              <a:buNone/>
              <a:defRPr/>
            </a:pPr>
            <a:fld id="{4FD90604-CD6D-49B8-BDD8-C3293448A963}" type="datetimeFigureOut">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defRPr/>
              </a:pPr>
              <a:t>11/4/2022</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pitchFamily="34" charset="-128"/>
              <a:cs typeface="+mn-cs"/>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C:\b0cfe27fe871f5c5f3ca63e8e29c9f57.mp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3.xml"/><Relationship Id="rId1" Type="http://schemas.openxmlformats.org/officeDocument/2006/relationships/video" Target="file:///E:\K2.%20B&#7896;%20K&#7870;.%20H%20DH,%20GD%20KH&#7888;I%202%20(2022%20-%202023)\video%20th&#7843;o%20lu&#7853;n%20NH&#211;M%20(2).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050" name="Picture 3" descr="sunflowers_wave_hb"/>
          <p:cNvPicPr>
            <a:picLocks noChangeAspect="1"/>
          </p:cNvPicPr>
          <p:nvPr/>
        </p:nvPicPr>
        <p:blipFill>
          <a:blip r:embed="rId2"/>
          <a:stretch>
            <a:fillRect/>
          </a:stretch>
        </p:blipFill>
        <p:spPr>
          <a:xfrm>
            <a:off x="1581150" y="6237288"/>
            <a:ext cx="5278438" cy="647700"/>
          </a:xfrm>
          <a:prstGeom prst="rect">
            <a:avLst/>
          </a:prstGeom>
          <a:noFill/>
          <a:ln w="9525">
            <a:noFill/>
          </a:ln>
        </p:spPr>
      </p:pic>
      <p:sp>
        <p:nvSpPr>
          <p:cNvPr id="140300" name="Text Box 12"/>
          <p:cNvSpPr txBox="1"/>
          <p:nvPr/>
        </p:nvSpPr>
        <p:spPr>
          <a:xfrm>
            <a:off x="1581150" y="3714750"/>
            <a:ext cx="5715000" cy="519113"/>
          </a:xfrm>
          <a:prstGeom prst="rect">
            <a:avLst/>
          </a:prstGeom>
          <a:noFill/>
          <a:ln w="9525">
            <a:noFill/>
          </a:ln>
        </p:spPr>
        <p:txBody>
          <a:bodyPr>
            <a:spAutoFit/>
          </a:bodyPr>
          <a:lstStyle/>
          <a:p>
            <a:pPr algn="ctr"/>
            <a:r>
              <a:rPr lang="en-US" altLang="en-US" sz="2800" dirty="0">
                <a:solidFill>
                  <a:srgbClr val="9900FF"/>
                </a:solidFill>
                <a:latin typeface=".VnExoticH" pitchFamily="34" charset="0"/>
              </a:rPr>
              <a:t> </a:t>
            </a:r>
            <a:endParaRPr lang="en-US" altLang="en-US" sz="3200" dirty="0">
              <a:latin typeface="Arial" panose="020B0604020202020204" pitchFamily="34" charset="0"/>
            </a:endParaRPr>
          </a:p>
        </p:txBody>
      </p:sp>
      <p:sp>
        <p:nvSpPr>
          <p:cNvPr id="2052" name="Text Box 19"/>
          <p:cNvSpPr txBox="1"/>
          <p:nvPr/>
        </p:nvSpPr>
        <p:spPr>
          <a:xfrm>
            <a:off x="2133600" y="5326063"/>
            <a:ext cx="4876800" cy="366712"/>
          </a:xfrm>
          <a:prstGeom prst="rect">
            <a:avLst/>
          </a:prstGeom>
          <a:noFill/>
          <a:ln w="9525">
            <a:noFill/>
          </a:ln>
        </p:spPr>
        <p:txBody>
          <a:bodyPr>
            <a:spAutoFit/>
          </a:bodyPr>
          <a:lstStyle/>
          <a:p>
            <a:pPr>
              <a:spcBef>
                <a:spcPct val="50000"/>
              </a:spcBef>
            </a:pPr>
            <a:endParaRPr lang="en-US" altLang="en-US" sz="3200" dirty="0">
              <a:latin typeface="Arial" panose="020B0604020202020204" pitchFamily="34" charset="0"/>
            </a:endParaRPr>
          </a:p>
        </p:txBody>
      </p:sp>
      <p:sp>
        <p:nvSpPr>
          <p:cNvPr id="2053" name="Text Box 13"/>
          <p:cNvSpPr txBox="1"/>
          <p:nvPr/>
        </p:nvSpPr>
        <p:spPr>
          <a:xfrm>
            <a:off x="423863" y="150813"/>
            <a:ext cx="8296275" cy="461962"/>
          </a:xfrm>
          <a:prstGeom prst="rect">
            <a:avLst/>
          </a:prstGeom>
          <a:noFill/>
          <a:ln w="9525">
            <a:noFill/>
          </a:ln>
        </p:spPr>
        <p:txBody>
          <a:bodyPr>
            <a:spAutoFit/>
          </a:bodyPr>
          <a:lstStyle/>
          <a:p>
            <a:pPr algn="ctr"/>
            <a:r>
              <a:rPr lang="en-US" altLang="en-US" sz="2400" b="1" dirty="0">
                <a:latin typeface="Times New Roman" panose="02020603050405020304" pitchFamily="18" charset="0"/>
              </a:rPr>
              <a:t>PHÒNG GIÁO DỤC VÀ ĐÀO TẠO HUYỆN KIM THÀNH</a:t>
            </a:r>
          </a:p>
        </p:txBody>
      </p:sp>
      <p:sp>
        <p:nvSpPr>
          <p:cNvPr id="2054" name="Text Box 20"/>
          <p:cNvSpPr txBox="1"/>
          <p:nvPr/>
        </p:nvSpPr>
        <p:spPr>
          <a:xfrm>
            <a:off x="1581150" y="4242435"/>
            <a:ext cx="6454775" cy="1091565"/>
          </a:xfrm>
          <a:prstGeom prst="rect">
            <a:avLst/>
          </a:prstGeom>
          <a:noFill/>
          <a:ln w="9525">
            <a:noFill/>
          </a:ln>
        </p:spPr>
        <p:txBody>
          <a:bodyPr wrap="square">
            <a:spAutoFit/>
          </a:bodyPr>
          <a:lstStyle/>
          <a:p>
            <a:pPr>
              <a:spcBef>
                <a:spcPct val="50000"/>
              </a:spcBef>
            </a:pPr>
            <a:r>
              <a:rPr lang="en-US" altLang="en-US" sz="26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 v</a:t>
            </a:r>
            <a:r>
              <a:rPr lang="en-US" altLang="en-US" sz="26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à</a:t>
            </a:r>
            <a:r>
              <a:rPr lang="en-US" altLang="en-US" sz="26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tên giáo viên dự thi: Nguyễn Thị Ng</a:t>
            </a:r>
            <a:r>
              <a:rPr lang="en-US" altLang="en-US" sz="26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à</a:t>
            </a:r>
            <a:endParaRPr lang="en-US" altLang="en-US" sz="26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spcBef>
                <a:spcPct val="50000"/>
              </a:spcBef>
            </a:pPr>
            <a:r>
              <a:rPr lang="en-US" altLang="en-US" sz="26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Trường TH: Liên Hòa </a:t>
            </a:r>
            <a:endParaRPr lang="en-US" altLang="en-US" sz="26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55" name="Text Box 13"/>
          <p:cNvSpPr txBox="1"/>
          <p:nvPr/>
        </p:nvSpPr>
        <p:spPr>
          <a:xfrm>
            <a:off x="423863" y="492125"/>
            <a:ext cx="8297862" cy="461963"/>
          </a:xfrm>
          <a:prstGeom prst="rect">
            <a:avLst/>
          </a:prstGeom>
          <a:noFill/>
          <a:ln w="9525">
            <a:noFill/>
          </a:ln>
        </p:spPr>
        <p:txBody>
          <a:bodyPr>
            <a:spAutoFit/>
          </a:bodyPr>
          <a:lstStyle/>
          <a:p>
            <a:pPr algn="ctr"/>
            <a:r>
              <a:rPr lang="en-US" altLang="en-US" sz="2400" b="1" dirty="0">
                <a:latin typeface="Times New Roman" panose="02020603050405020304" pitchFamily="18" charset="0"/>
              </a:rPr>
              <a:t>HỘI THI GIÁO VIÊN DẠY GIỎI CẤP  HUYỆN</a:t>
            </a:r>
          </a:p>
        </p:txBody>
      </p:sp>
      <p:sp>
        <p:nvSpPr>
          <p:cNvPr id="2056" name="Text Box 13"/>
          <p:cNvSpPr txBox="1"/>
          <p:nvPr/>
        </p:nvSpPr>
        <p:spPr>
          <a:xfrm>
            <a:off x="116840" y="1152525"/>
            <a:ext cx="8909685" cy="1754326"/>
          </a:xfrm>
          <a:prstGeom prst="rect">
            <a:avLst/>
          </a:prstGeom>
          <a:noFill/>
          <a:ln w="9525">
            <a:noFill/>
          </a:ln>
        </p:spPr>
        <p:txBody>
          <a:bodyPr wrap="square">
            <a:spAutoFit/>
          </a:bodyPr>
          <a:lstStyle/>
          <a:p>
            <a:pPr lvl="1" algn="ctr" eaLnBrk="1" hangingPunct="1"/>
            <a:r>
              <a:rPr lang="en-US" sz="3600" b="1" dirty="0">
                <a:latin typeface="Times New Roman" panose="02020603050405020304" pitchFamily="18" charset="0"/>
                <a:cs typeface="Times New Roman" panose="02020603050405020304" pitchFamily="18" charset="0"/>
              </a:rPr>
              <a:t>CHUYÊN ĐỀ</a:t>
            </a:r>
            <a:endParaRPr lang="en-US" sz="3600" b="1" dirty="0">
              <a:latin typeface="Arial" panose="020B0604020202020204" pitchFamily="34" charset="0"/>
            </a:endParaRPr>
          </a:p>
          <a:p>
            <a:pPr lvl="1" algn="ctr" eaLnBrk="1" hangingPunct="1"/>
            <a:r>
              <a:rPr sz="3600" b="1" dirty="0" smtClean="0">
                <a:solidFill>
                  <a:srgbClr val="FF0000"/>
                </a:solidFill>
                <a:latin typeface="Times New Roman" panose="02020603050405020304" pitchFamily="18" charset="0"/>
                <a:cs typeface="Times New Roman" panose="02020603050405020304" pitchFamily="18" charset="0"/>
              </a:rPr>
              <a:t>RÈN </a:t>
            </a:r>
            <a:r>
              <a:rPr sz="3600" b="1" dirty="0">
                <a:solidFill>
                  <a:srgbClr val="FF0000"/>
                </a:solidFill>
                <a:latin typeface="Times New Roman" panose="02020603050405020304" pitchFamily="18" charset="0"/>
                <a:cs typeface="Times New Roman" panose="02020603050405020304" pitchFamily="18" charset="0"/>
              </a:rPr>
              <a:t>KỸ NĂNG GIAO TIẾP </a:t>
            </a:r>
            <a:r>
              <a:rPr sz="3600" b="1" dirty="0" smtClean="0">
                <a:solidFill>
                  <a:srgbClr val="FF0000"/>
                </a:solidFill>
                <a:latin typeface="Times New Roman" panose="02020603050405020304" pitchFamily="18" charset="0"/>
                <a:cs typeface="Times New Roman" panose="02020603050405020304" pitchFamily="18" charset="0"/>
              </a:rPr>
              <a:t>CHO </a:t>
            </a:r>
            <a:r>
              <a:rPr sz="3600" b="1" dirty="0">
                <a:solidFill>
                  <a:srgbClr val="FF0000"/>
                </a:solidFill>
                <a:latin typeface="Times New Roman" panose="02020603050405020304" pitchFamily="18" charset="0"/>
                <a:cs typeface="Times New Roman" panose="02020603050405020304" pitchFamily="18" charset="0"/>
              </a:rPr>
              <a:t>HỌC SINH LỚP 2</a:t>
            </a:r>
            <a:r>
              <a:rPr sz="3600" dirty="0">
                <a:solidFill>
                  <a:srgbClr val="FF0000"/>
                </a:solidFill>
                <a:latin typeface="Times New Roman" panose="02020603050405020304" pitchFamily="18" charset="0"/>
                <a:cs typeface="Times New Roman" panose="02020603050405020304" pitchFamily="18" charset="0"/>
              </a:rPr>
              <a:t>​</a:t>
            </a:r>
            <a:endParaRPr sz="3600" dirty="0">
              <a:solidFill>
                <a:srgbClr val="FF0000"/>
              </a:solidFill>
              <a:latin typeface="Times New Roman" panose="02020603050405020304" pitchFamily="18" charset="0"/>
              <a:ea typeface="Times New Roman" panose="02020603050405020304" pitchFamily="18" charset="0"/>
            </a:endParaRPr>
          </a:p>
        </p:txBody>
      </p:sp>
      <p:sp>
        <p:nvSpPr>
          <p:cNvPr id="2057" name="Rectangle 20"/>
          <p:cNvSpPr/>
          <p:nvPr/>
        </p:nvSpPr>
        <p:spPr>
          <a:xfrm>
            <a:off x="2815590" y="5563235"/>
            <a:ext cx="3378200" cy="523875"/>
          </a:xfrm>
          <a:prstGeom prst="rect">
            <a:avLst/>
          </a:prstGeom>
          <a:noFill/>
          <a:ln w="9525">
            <a:noFill/>
          </a:ln>
        </p:spPr>
        <p:txBody>
          <a:bodyPr wrap="none" anchor="ctr" anchorCtr="0">
            <a:spAutoFit/>
          </a:bodyPr>
          <a:lstStyle/>
          <a:p>
            <a:pPr algn="ctr" defTabSz="457200" eaLnBrk="0" hangingPunct="0">
              <a:tabLst>
                <a:tab pos="3086100" algn="l"/>
              </a:tabLst>
            </a:pPr>
            <a:r>
              <a:rPr sz="2800" b="1" dirty="0">
                <a:latin typeface="Times New Roman" panose="02020603050405020304" pitchFamily="18" charset="0"/>
                <a:cs typeface="Times New Roman" panose="02020603050405020304" pitchFamily="18" charset="0"/>
              </a:rPr>
              <a:t>Năm học 2022 - 2023</a:t>
            </a:r>
            <a:endParaRPr sz="3200" dirty="0">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40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6"/>
          <p:cNvSpPr txBox="1"/>
          <p:nvPr/>
        </p:nvSpPr>
        <p:spPr>
          <a:xfrm>
            <a:off x="307975" y="941705"/>
            <a:ext cx="1063625" cy="4562779"/>
          </a:xfrm>
          <a:prstGeom prst="rect">
            <a:avLst/>
          </a:prstGeom>
          <a:solidFill>
            <a:srgbClr val="99FF66"/>
          </a:solidFill>
          <a:ln w="57150">
            <a:noFill/>
          </a:ln>
        </p:spPr>
        <p:txBody>
          <a:bodyPr wrap="square" lIns="68571" tIns="34286" rIns="68571" bIns="34286">
            <a:spAutoFit/>
          </a:bodyPr>
          <a:lstStyle/>
          <a:p>
            <a:pPr algn="ctr">
              <a:spcBef>
                <a:spcPct val="50000"/>
              </a:spcBef>
            </a:pPr>
            <a:r>
              <a:rPr lang="en-US" sz="2800" b="1" dirty="0">
                <a:solidFill>
                  <a:srgbClr val="FF0000"/>
                </a:solidFill>
                <a:latin typeface="Times New Roman" panose="02020603050405020304" pitchFamily="18" charset="0"/>
              </a:rPr>
              <a:t>3</a:t>
            </a:r>
            <a:r>
              <a:rPr sz="2800" b="1" smtClean="0">
                <a:solidFill>
                  <a:srgbClr val="FF0000"/>
                </a:solidFill>
                <a:latin typeface="Times New Roman" panose="02020603050405020304" pitchFamily="18" charset="0"/>
              </a:rPr>
              <a:t>.</a:t>
            </a:r>
            <a:r>
              <a:rPr lang="en-US" sz="2800" b="1" dirty="0" smtClean="0">
                <a:solidFill>
                  <a:srgbClr val="FF0000"/>
                </a:solidFill>
                <a:latin typeface="Times New Roman" panose="02020603050405020304" pitchFamily="18" charset="0"/>
              </a:rPr>
              <a:t> </a:t>
            </a:r>
            <a:r>
              <a:rPr lang="en-US" sz="2400" b="1" dirty="0" err="1" smtClean="0">
                <a:latin typeface="Times New Roman" panose="02020603050405020304" pitchFamily="18" charset="0"/>
              </a:rPr>
              <a:t>Rèn</a:t>
            </a:r>
            <a:r>
              <a:rPr lang="en-US" sz="2400" b="1" dirty="0" smtClean="0">
                <a:latin typeface="Times New Roman" panose="02020603050405020304" pitchFamily="18" charset="0"/>
              </a:rPr>
              <a:t> </a:t>
            </a:r>
            <a:r>
              <a:rPr lang="en-US" sz="2400" b="1" dirty="0">
                <a:latin typeface="Times New Roman" panose="02020603050405020304" pitchFamily="18" charset="0"/>
              </a:rPr>
              <a:t>luyện kĩ năng giao tiếp thông qua các hoạt động tập thể</a:t>
            </a:r>
          </a:p>
        </p:txBody>
      </p:sp>
      <p:grpSp>
        <p:nvGrpSpPr>
          <p:cNvPr id="9" name="Nhóm 34"/>
          <p:cNvGrpSpPr/>
          <p:nvPr/>
        </p:nvGrpSpPr>
        <p:grpSpPr>
          <a:xfrm>
            <a:off x="2294829" y="0"/>
            <a:ext cx="4378253" cy="2062103"/>
            <a:chOff x="730820" y="-11745608"/>
            <a:chExt cx="5386631" cy="29206971"/>
          </a:xfrm>
          <a:solidFill>
            <a:srgbClr val="FFFFCC"/>
          </a:solidFill>
          <a:effectLst>
            <a:outerShdw blurRad="76200" dir="18900000" sy="23000" kx="-1200000" algn="bl" rotWithShape="0">
              <a:prstClr val="black">
                <a:alpha val="20000"/>
              </a:prstClr>
            </a:outerShdw>
          </a:effectLst>
        </p:grpSpPr>
        <p:sp>
          <p:nvSpPr>
            <p:cNvPr id="11" name="AutoShape 18"/>
            <p:cNvSpPr>
              <a:spLocks noChangeArrowheads="1"/>
            </p:cNvSpPr>
            <p:nvPr/>
          </p:nvSpPr>
          <p:spPr bwMode="auto">
            <a:xfrm flipH="1">
              <a:off x="3855670" y="2857879"/>
              <a:ext cx="65315" cy="132081"/>
            </a:xfrm>
            <a:prstGeom prst="octagon">
              <a:avLst>
                <a:gd name="adj" fmla="val 29287"/>
              </a:avLst>
            </a:prstGeom>
            <a:grpFill/>
            <a:ln>
              <a:solidFill>
                <a:srgbClr val="000066"/>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2" name="AutoShape 19"/>
            <p:cNvSpPr>
              <a:spLocks noChangeArrowheads="1"/>
            </p:cNvSpPr>
            <p:nvPr/>
          </p:nvSpPr>
          <p:spPr bwMode="auto">
            <a:xfrm flipH="1">
              <a:off x="2408581" y="2857879"/>
              <a:ext cx="66766" cy="132081"/>
            </a:xfrm>
            <a:prstGeom prst="octagon">
              <a:avLst>
                <a:gd name="adj" fmla="val 29287"/>
              </a:avLst>
            </a:prstGeom>
            <a:grpFill/>
            <a:ln>
              <a:solidFill>
                <a:srgbClr val="000066"/>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3" name="Text Box 21"/>
            <p:cNvSpPr txBox="1">
              <a:spLocks noChangeArrowheads="1"/>
            </p:cNvSpPr>
            <p:nvPr/>
          </p:nvSpPr>
          <p:spPr bwMode="auto">
            <a:xfrm>
              <a:off x="730820" y="-11745608"/>
              <a:ext cx="5386631" cy="29206971"/>
            </a:xfrm>
            <a:prstGeom prst="rect">
              <a:avLst/>
            </a:prstGeom>
            <a:solidFill>
              <a:srgbClr val="FFFF00"/>
            </a:solidFill>
            <a:ln>
              <a:solidFill>
                <a:srgbClr val="000066"/>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defTabSz="914400">
                <a:spcBef>
                  <a:spcPts val="0"/>
                </a:spcBef>
                <a:defRPr/>
              </a:pPr>
              <a:r>
                <a:rPr lang="en-US" altLang="x-none" sz="2000" dirty="0" smtClean="0">
                  <a:latin typeface="Times New Roman" pitchFamily="18" charset="0"/>
                  <a:cs typeface="Times New Roman" pitchFamily="18" charset="0"/>
                  <a:sym typeface="+mn-ea"/>
                </a:rPr>
                <a:t> </a:t>
              </a:r>
              <a:r>
                <a:rPr lang="en-US" dirty="0" smtClean="0"/>
                <a:t>+ </a:t>
              </a:r>
              <a:r>
                <a:rPr lang="en-US" dirty="0" err="1" smtClean="0">
                  <a:latin typeface="Times New Roman" pitchFamily="18" charset="0"/>
                  <a:cs typeface="Times New Roman" pitchFamily="18" charset="0"/>
                </a:rPr>
                <a:t>Đối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lớp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trò</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lớp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trưởng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a:t>
              </a:r>
              <a:r>
                <a:rPr lang="en-US" dirty="0" smtClean="0">
                  <a:latin typeface="Times New Roman" pitchFamily="18" charset="0"/>
                  <a:cs typeface="Times New Roman" pitchFamily="18" charset="0"/>
                </a:rPr>
                <a:t> HS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lớp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lớp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trưởng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lớp</a:t>
              </a:r>
              <a:r>
                <a:rPr lang="en-US" dirty="0" smtClean="0">
                  <a:latin typeface="Times New Roman" pitchFamily="18" charset="0"/>
                  <a:cs typeface="Times New Roman" pitchFamily="18" charset="0"/>
                </a:rPr>
                <a:t> </a:t>
              </a:r>
              <a:endParaRPr lang="en-GB" altLang="x-none" dirty="0">
                <a:latin typeface="Times New Roman" pitchFamily="18" charset="0"/>
                <a:ea typeface="Times New Roman" panose="02020603050405020304" pitchFamily="18" charset="0"/>
                <a:cs typeface="Times New Roman" pitchFamily="18" charset="0"/>
                <a:sym typeface="+mn-ea"/>
              </a:endParaRPr>
            </a:p>
            <a:p>
              <a:pPr lvl="0" algn="just" defTabSz="914400">
                <a:spcBef>
                  <a:spcPts val="0"/>
                </a:spcBef>
                <a:defRPr/>
              </a:pPr>
              <a:r>
                <a:rPr lang="en-US" altLang="en-GB" b="1" i="1" dirty="0">
                  <a:latin typeface="Times New Roman" pitchFamily="18" charset="0"/>
                  <a:ea typeface="Times New Roman" panose="02020603050405020304" pitchFamily="18" charset="0"/>
                  <a:cs typeface="Times New Roman" pitchFamily="18" charset="0"/>
                  <a:sym typeface="+mn-ea"/>
                </a:rPr>
                <a:t>-&gt; </a:t>
              </a:r>
              <a:r>
                <a:rPr lang="en-US" dirty="0" err="1" smtClean="0">
                  <a:latin typeface="Times New Roman" pitchFamily="18" charset="0"/>
                  <a:cs typeface="Times New Roman" pitchFamily="18" charset="0"/>
                </a:rPr>
                <a:t>Đây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tốt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đổi</a:t>
              </a:r>
              <a:r>
                <a:rPr lang="en-US" dirty="0" smtClean="0">
                  <a:latin typeface="Times New Roman" pitchFamily="18" charset="0"/>
                  <a:cs typeface="Times New Roman" pitchFamily="18" charset="0"/>
                </a:rPr>
                <a:t> ý </a:t>
              </a:r>
              <a:r>
                <a:rPr lang="en-US" dirty="0" err="1" smtClean="0">
                  <a:latin typeface="Times New Roman" pitchFamily="18" charset="0"/>
                  <a:cs typeface="Times New Roman" pitchFamily="18" charset="0"/>
                </a:rPr>
                <a:t>kiến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rèn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nhóm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tổ</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lớp</a:t>
              </a:r>
              <a:r>
                <a:rPr lang="en-US" dirty="0" smtClean="0">
                  <a:latin typeface="Times New Roman" pitchFamily="18" charset="0"/>
                  <a:cs typeface="Times New Roman" pitchFamily="18" charset="0"/>
                </a:rPr>
                <a:t>. </a:t>
              </a:r>
              <a:endParaRPr kumimoji="0" lang="en-US" b="1"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grpSp>
      <p:grpSp>
        <p:nvGrpSpPr>
          <p:cNvPr id="16" name="Nhóm 34"/>
          <p:cNvGrpSpPr/>
          <p:nvPr/>
        </p:nvGrpSpPr>
        <p:grpSpPr>
          <a:xfrm>
            <a:off x="2303817" y="2208481"/>
            <a:ext cx="6545003" cy="1938992"/>
            <a:chOff x="2247666" y="-12829980"/>
            <a:chExt cx="1887910" cy="27259918"/>
          </a:xfrm>
          <a:effectLst>
            <a:outerShdw blurRad="76200" dir="18900000" sy="23000" kx="-1200000" algn="bl" rotWithShape="0">
              <a:prstClr val="black">
                <a:alpha val="20000"/>
              </a:prstClr>
            </a:outerShdw>
          </a:effectLst>
        </p:grpSpPr>
        <p:sp>
          <p:nvSpPr>
            <p:cNvPr id="18"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9"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0" name="Text Box 21"/>
            <p:cNvSpPr txBox="1">
              <a:spLocks noChangeArrowheads="1"/>
            </p:cNvSpPr>
            <p:nvPr/>
          </p:nvSpPr>
          <p:spPr bwMode="auto">
            <a:xfrm>
              <a:off x="2247666" y="-12829980"/>
              <a:ext cx="1887910" cy="27259918"/>
            </a:xfrm>
            <a:prstGeom prst="rect">
              <a:avLst/>
            </a:prstGeom>
            <a:solidFill>
              <a:srgbClr val="FF99FF"/>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defTabSz="914400">
                <a:spcBef>
                  <a:spcPts val="0"/>
                </a:spcBef>
                <a:defRPr/>
              </a:pPr>
              <a:r>
                <a:rPr lang="en-US" sz="2000" b="1" dirty="0" smtClean="0">
                  <a:latin typeface="Times New Roman" pitchFamily="18" charset="0"/>
                  <a:cs typeface="Times New Roman" pitchFamily="18" charset="0"/>
                  <a:sym typeface="+mn-ea"/>
                </a:rPr>
                <a:t>+</a:t>
              </a:r>
              <a:r>
                <a:rPr lang="en-US" sz="2000" b="1" dirty="0">
                  <a:latin typeface="Times New Roman" pitchFamily="18" charset="0"/>
                  <a:cs typeface="Times New Roman" pitchFamily="18" charset="0"/>
                  <a:sym typeface="+mn-ea"/>
                </a:rPr>
                <a:t> </a:t>
              </a:r>
              <a:r>
                <a:rPr lang="en-US" sz="2000" dirty="0" smtClean="0">
                  <a:latin typeface="Times New Roman" pitchFamily="18" charset="0"/>
                  <a:cs typeface="Times New Roman" pitchFamily="18" charset="0"/>
                  <a:sym typeface="+mn-ea"/>
                </a:rPr>
                <a:t>T</a:t>
              </a:r>
              <a:r>
                <a:rPr lang="en-GB" sz="2000" dirty="0" err="1" smtClean="0">
                  <a:latin typeface="Times New Roman" pitchFamily="18" charset="0"/>
                  <a:cs typeface="Times New Roman" pitchFamily="18" charset="0"/>
                </a:rPr>
                <a:t>rong</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các</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phong</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trào</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văn</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nghệ</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chào</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mừng</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các</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ngày</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lễ</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lớn</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trong</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năm</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như</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lễ</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khai</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giảng</a:t>
              </a:r>
              <a:r>
                <a:rPr lang="en-GB" sz="2000" dirty="0" smtClean="0">
                  <a:latin typeface="Times New Roman" pitchFamily="18" charset="0"/>
                  <a:cs typeface="Times New Roman" pitchFamily="18" charset="0"/>
                </a:rPr>
                <a:t>, 20/10, 20/11... </a:t>
              </a:r>
              <a:r>
                <a:rPr lang="en-GB" sz="2000" dirty="0" err="1" smtClean="0">
                  <a:latin typeface="Times New Roman" pitchFamily="18" charset="0"/>
                  <a:cs typeface="Times New Roman" pitchFamily="18" charset="0"/>
                </a:rPr>
                <a:t>đố</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vui</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chơi</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trò</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Tôi</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cho</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học</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sinh</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chơi</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thi</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đua</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giữa</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các</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tổ</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để</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tạo</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cơ</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hội</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cho</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các</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em</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giao</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tiếp</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bằng</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cử</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chỉ</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lời</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nới</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câu</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hát</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điệu</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múa</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câu</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đố</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tạo</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không</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khí</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vui</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vẻ</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thoải</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mái</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doàn</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kết</a:t>
              </a:r>
              <a:r>
                <a:rPr lang="en-GB" sz="2000" dirty="0" smtClean="0">
                  <a:latin typeface="Times New Roman" pitchFamily="18" charset="0"/>
                  <a:cs typeface="Times New Roman" pitchFamily="18" charset="0"/>
                </a:rPr>
                <a:t>.</a:t>
              </a:r>
              <a:endParaRPr kumimoji="0" lang="en-US" sz="2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grpSp>
      <p:grpSp>
        <p:nvGrpSpPr>
          <p:cNvPr id="21" name="Nhóm 34"/>
          <p:cNvGrpSpPr/>
          <p:nvPr/>
        </p:nvGrpSpPr>
        <p:grpSpPr>
          <a:xfrm>
            <a:off x="2318206" y="4353803"/>
            <a:ext cx="6530614" cy="2246769"/>
            <a:chOff x="2231119" y="-8158417"/>
            <a:chExt cx="1883791" cy="32233167"/>
          </a:xfrm>
          <a:effectLst>
            <a:outerShdw blurRad="76200" dir="18900000" sy="23000" kx="-1200000" algn="bl" rotWithShape="0">
              <a:prstClr val="black">
                <a:alpha val="20000"/>
              </a:prstClr>
            </a:outerShdw>
          </a:effectLst>
        </p:grpSpPr>
        <p:sp>
          <p:nvSpPr>
            <p:cNvPr id="23" name="AutoShape 18"/>
            <p:cNvSpPr>
              <a:spLocks noChangeArrowheads="1"/>
            </p:cNvSpPr>
            <p:nvPr/>
          </p:nvSpPr>
          <p:spPr bwMode="auto">
            <a:xfrm flipH="1">
              <a:off x="3855670" y="2857879"/>
              <a:ext cx="65315" cy="132081"/>
            </a:xfrm>
            <a:prstGeom prst="octagon">
              <a:avLst>
                <a:gd name="adj" fmla="val 29287"/>
              </a:avLst>
            </a:prstGeom>
            <a:solidFill>
              <a:schemeClr val="bg1"/>
            </a:solidFill>
            <a:ln>
              <a:solidFill>
                <a:srgbClr val="000066"/>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4" name="AutoShape 19"/>
            <p:cNvSpPr>
              <a:spLocks noChangeArrowheads="1"/>
            </p:cNvSpPr>
            <p:nvPr/>
          </p:nvSpPr>
          <p:spPr bwMode="auto">
            <a:xfrm flipH="1">
              <a:off x="2408581" y="2857879"/>
              <a:ext cx="66766" cy="132081"/>
            </a:xfrm>
            <a:prstGeom prst="octagon">
              <a:avLst>
                <a:gd name="adj" fmla="val 29287"/>
              </a:avLst>
            </a:prstGeom>
            <a:solidFill>
              <a:schemeClr val="bg1"/>
            </a:solidFill>
            <a:ln>
              <a:solidFill>
                <a:srgbClr val="000066"/>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5" name="Text Box 21"/>
            <p:cNvSpPr txBox="1">
              <a:spLocks noChangeArrowheads="1"/>
            </p:cNvSpPr>
            <p:nvPr/>
          </p:nvSpPr>
          <p:spPr bwMode="auto">
            <a:xfrm>
              <a:off x="2231119" y="-8158417"/>
              <a:ext cx="1883791" cy="32233167"/>
            </a:xfrm>
            <a:prstGeom prst="rect">
              <a:avLst/>
            </a:prstGeom>
            <a:solidFill>
              <a:srgbClr val="CCFFFF"/>
            </a:solidFill>
            <a:ln>
              <a:solidFill>
                <a:srgbClr val="000066"/>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defTabSz="914400">
                <a:spcBef>
                  <a:spcPts val="0"/>
                </a:spcBef>
                <a:defRPr/>
              </a:pPr>
              <a:r>
                <a:rPr lang="en-US" sz="2000" b="1" dirty="0">
                  <a:latin typeface="Times New Roman" panose="02020603050405020304" pitchFamily="18" charset="0"/>
                  <a:cs typeface="Times New Roman" panose="02020603050405020304" pitchFamily="18" charset="0"/>
                  <a:sym typeface="+mn-ea"/>
                </a:rPr>
                <a:t>+</a:t>
              </a:r>
              <a:r>
                <a:rPr lang="en-US" sz="2000" dirty="0">
                  <a:latin typeface="Times New Roman" panose="02020603050405020304" pitchFamily="18" charset="0"/>
                  <a:cs typeface="Times New Roman" panose="02020603050405020304" pitchFamily="18" charset="0"/>
                  <a:sym typeface="+mn-ea"/>
                </a:rPr>
                <a:t> </a:t>
              </a:r>
              <a:r>
                <a:rPr lang="en-US" sz="2000" dirty="0" err="1" smtClean="0">
                  <a:latin typeface="Times New Roman" pitchFamily="18" charset="0"/>
                  <a:cs typeface="Times New Roman" pitchFamily="18" charset="0"/>
                </a:rPr>
                <a:t>Tích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cực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cho</a:t>
              </a:r>
              <a:r>
                <a:rPr lang="en-US" sz="2000" dirty="0" smtClean="0">
                  <a:latin typeface="Times New Roman" pitchFamily="18" charset="0"/>
                  <a:cs typeface="Times New Roman" pitchFamily="18" charset="0"/>
                </a:rPr>
                <a:t> HS </a:t>
              </a:r>
              <a:r>
                <a:rPr lang="en-US" sz="2000" dirty="0" err="1" smtClean="0">
                  <a:latin typeface="Times New Roman" pitchFamily="18" charset="0"/>
                  <a:cs typeface="Times New Roman" pitchFamily="18" charset="0"/>
                </a:rPr>
                <a:t>tham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bộ</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hút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tham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tương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bè</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đồng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lứa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sở</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thích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sở</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trường.Đó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một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điều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tuyệt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trẻ</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thoát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khỏi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vỏ</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bọc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bắt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đầu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thực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rèn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kỹ</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năng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tiếp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một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môi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trường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cũng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như</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hội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bộc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lộ</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hết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kỹ</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năng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tiếp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kỹ</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năng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việc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nhóm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hợp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chia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sẻ</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mở</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rộng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mối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hệ</a:t>
              </a:r>
              <a:r>
                <a:rPr lang="en-US" sz="20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sym typeface="+mn-ea"/>
              </a:endParaRPr>
            </a:p>
          </p:txBody>
        </p:sp>
      </p:grpSp>
      <p:cxnSp>
        <p:nvCxnSpPr>
          <p:cNvPr id="27" name="Straight Arrow Connector 26"/>
          <p:cNvCxnSpPr/>
          <p:nvPr/>
        </p:nvCxnSpPr>
        <p:spPr>
          <a:xfrm rot="5400000" flipH="1" flipV="1">
            <a:off x="1261945" y="1904806"/>
            <a:ext cx="995524" cy="85071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350350" y="3252348"/>
            <a:ext cx="834713" cy="455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H="1">
            <a:off x="1195129" y="4030440"/>
            <a:ext cx="1276170" cy="9232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2" cstate="print"/>
          <a:stretch>
            <a:fillRect/>
          </a:stretch>
        </p:blipFill>
        <p:spPr>
          <a:xfrm>
            <a:off x="6738710" y="106880"/>
            <a:ext cx="2235199" cy="195522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500"/>
                                        <p:tgtEl>
                                          <p:spTgt spid="27"/>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amond(in)">
                                      <p:cBhvr>
                                        <p:cTn id="11" dur="2000"/>
                                        <p:tgtEl>
                                          <p:spTgt spid="9"/>
                                        </p:tgtEl>
                                      </p:cBhvr>
                                    </p:animEffect>
                                  </p:childTnLst>
                                </p:cTn>
                              </p:par>
                            </p:childTnLst>
                          </p:cTn>
                        </p:par>
                        <p:par>
                          <p:cTn id="12" fill="hold">
                            <p:stCondLst>
                              <p:cond delay="2500"/>
                            </p:stCondLst>
                            <p:childTnLst>
                              <p:par>
                                <p:cTn id="13" presetID="4" presetClass="entr" presetSubtype="16"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ox(in)">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checkerboard(across)">
                                      <p:cBhvr>
                                        <p:cTn id="20" dur="500"/>
                                        <p:tgtEl>
                                          <p:spTgt spid="30"/>
                                        </p:tgtEl>
                                      </p:cBhvr>
                                    </p:animEffect>
                                  </p:childTnLst>
                                </p:cTn>
                              </p:par>
                            </p:childTnLst>
                          </p:cTn>
                        </p:par>
                        <p:par>
                          <p:cTn id="21" fill="hold">
                            <p:stCondLst>
                              <p:cond delay="500"/>
                            </p:stCondLst>
                            <p:childTnLst>
                              <p:par>
                                <p:cTn id="22" presetID="8" presetClass="entr" presetSubtype="16"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amond(in)">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checkerboard(across)">
                                      <p:cBhvr>
                                        <p:cTn id="29" dur="500"/>
                                        <p:tgtEl>
                                          <p:spTgt spid="36"/>
                                        </p:tgtEl>
                                      </p:cBhvr>
                                    </p:animEffect>
                                  </p:childTnLst>
                                </p:cTn>
                              </p:par>
                            </p:childTnLst>
                          </p:cTn>
                        </p:par>
                        <p:par>
                          <p:cTn id="30" fill="hold">
                            <p:stCondLst>
                              <p:cond delay="500"/>
                            </p:stCondLst>
                            <p:childTnLst>
                              <p:par>
                                <p:cTn id="31" presetID="8" presetClass="entr" presetSubtype="16"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diamond(in)">
                                      <p:cBhvr>
                                        <p:cTn id="3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0cfe27fe871f5c5f3ca63e8e29c9f57.mp4">
            <a:hlinkClick r:id="" action="ppaction://media"/>
          </p:cNvPr>
          <p:cNvPicPr>
            <a:picLocks noRot="1" noChangeAspect="1"/>
          </p:cNvPicPr>
          <p:nvPr>
            <a:videoFile r:link="rId1"/>
          </p:nvPr>
        </p:nvPicPr>
        <p:blipFill>
          <a:blip r:embed="rId3"/>
          <a:stretch>
            <a:fillRect/>
          </a:stretch>
        </p:blipFill>
        <p:spPr>
          <a:xfrm>
            <a:off x="1610436" y="313900"/>
            <a:ext cx="5800298" cy="6320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20000" numSld="999" showWhenStopped="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6"/>
          <p:cNvSpPr txBox="1"/>
          <p:nvPr/>
        </p:nvSpPr>
        <p:spPr>
          <a:xfrm>
            <a:off x="142504" y="1138555"/>
            <a:ext cx="1217031" cy="3824116"/>
          </a:xfrm>
          <a:prstGeom prst="rect">
            <a:avLst/>
          </a:prstGeom>
          <a:solidFill>
            <a:srgbClr val="99FF66"/>
          </a:solidFill>
          <a:ln w="57150">
            <a:noFill/>
          </a:ln>
        </p:spPr>
        <p:txBody>
          <a:bodyPr wrap="square" lIns="68571" tIns="34286" rIns="68571" bIns="34286">
            <a:spAutoFit/>
          </a:bodyPr>
          <a:lstStyle/>
          <a:p>
            <a:pPr algn="ctr">
              <a:spcBef>
                <a:spcPct val="50000"/>
              </a:spcBef>
            </a:pPr>
            <a:r>
              <a:rPr lang="en-US" sz="2800" b="1" dirty="0">
                <a:solidFill>
                  <a:srgbClr val="FF0000"/>
                </a:solidFill>
                <a:latin typeface="Times New Roman" panose="02020603050405020304" pitchFamily="18" charset="0"/>
              </a:rPr>
              <a:t>4</a:t>
            </a:r>
            <a:r>
              <a:rPr sz="2800" b="1" smtClean="0">
                <a:solidFill>
                  <a:srgbClr val="FF0000"/>
                </a:solidFill>
                <a:latin typeface="Times New Roman" panose="02020603050405020304" pitchFamily="18" charset="0"/>
              </a:rPr>
              <a:t>.</a:t>
            </a:r>
            <a:r>
              <a:rPr lang="en-US" sz="2800" b="1" dirty="0" smtClean="0">
                <a:solidFill>
                  <a:srgbClr val="FF0000"/>
                </a:solidFill>
                <a:latin typeface="Times New Roman" panose="02020603050405020304" pitchFamily="18" charset="0"/>
              </a:rPr>
              <a:t> </a:t>
            </a:r>
            <a:r>
              <a:rPr lang="en-US" sz="2400" b="1" dirty="0" err="1" smtClean="0">
                <a:latin typeface="Times New Roman" pitchFamily="18" charset="0"/>
                <a:cs typeface="Times New Roman" pitchFamily="18" charset="0"/>
              </a:rPr>
              <a:t>Rèn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kỹ</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giao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tiếp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cho</a:t>
            </a:r>
            <a:r>
              <a:rPr lang="en-US" sz="2400" b="1" dirty="0" smtClean="0">
                <a:latin typeface="Times New Roman" pitchFamily="18" charset="0"/>
                <a:cs typeface="Times New Roman" pitchFamily="18" charset="0"/>
              </a:rPr>
              <a:t> HS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hoạt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ngày</a:t>
            </a:r>
            <a:endParaRPr lang="en-US" sz="2400" b="1" dirty="0">
              <a:latin typeface="Times New Roman" pitchFamily="18" charset="0"/>
              <a:cs typeface="Times New Roman" pitchFamily="18" charset="0"/>
            </a:endParaRPr>
          </a:p>
        </p:txBody>
      </p:sp>
      <p:grpSp>
        <p:nvGrpSpPr>
          <p:cNvPr id="9" name="Nhóm 34"/>
          <p:cNvGrpSpPr/>
          <p:nvPr/>
        </p:nvGrpSpPr>
        <p:grpSpPr>
          <a:xfrm>
            <a:off x="2691131" y="60190"/>
            <a:ext cx="5855970" cy="2136563"/>
            <a:chOff x="2238302" y="-7616414"/>
            <a:chExt cx="4951706" cy="31709560"/>
          </a:xfrm>
          <a:solidFill>
            <a:srgbClr val="FFFFCC"/>
          </a:solidFill>
          <a:effectLst>
            <a:outerShdw blurRad="76200" dir="18900000" sy="23000" kx="-1200000" algn="bl" rotWithShape="0">
              <a:prstClr val="black">
                <a:alpha val="20000"/>
              </a:prstClr>
            </a:outerShdw>
          </a:effectLst>
        </p:grpSpPr>
        <p:sp>
          <p:nvSpPr>
            <p:cNvPr id="10" name="AutoShape 16"/>
            <p:cNvSpPr>
              <a:spLocks noChangeArrowheads="1"/>
            </p:cNvSpPr>
            <p:nvPr/>
          </p:nvSpPr>
          <p:spPr bwMode="auto">
            <a:xfrm>
              <a:off x="2238302" y="-7616414"/>
              <a:ext cx="4951706" cy="31709560"/>
            </a:xfrm>
            <a:prstGeom prst="roundRect">
              <a:avLst>
                <a:gd name="adj" fmla="val 4690"/>
              </a:avLst>
            </a:prstGeom>
            <a:solidFill>
              <a:srgbClr val="FFFF00"/>
            </a:solidFill>
            <a:ln w="38100">
              <a:solidFill>
                <a:schemeClr val="folHlink"/>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1" name="AutoShape 18"/>
            <p:cNvSpPr>
              <a:spLocks noChangeArrowheads="1"/>
            </p:cNvSpPr>
            <p:nvPr/>
          </p:nvSpPr>
          <p:spPr bwMode="auto">
            <a:xfrm flipH="1">
              <a:off x="3855670" y="2857879"/>
              <a:ext cx="65315" cy="132081"/>
            </a:xfrm>
            <a:prstGeom prst="octagon">
              <a:avLst>
                <a:gd name="adj" fmla="val 29287"/>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2" name="AutoShape 19"/>
            <p:cNvSpPr>
              <a:spLocks noChangeArrowheads="1"/>
            </p:cNvSpPr>
            <p:nvPr/>
          </p:nvSpPr>
          <p:spPr bwMode="auto">
            <a:xfrm flipH="1">
              <a:off x="2408581" y="2857879"/>
              <a:ext cx="66766" cy="132081"/>
            </a:xfrm>
            <a:prstGeom prst="octagon">
              <a:avLst>
                <a:gd name="adj" fmla="val 29287"/>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3" name="Text Box 21"/>
            <p:cNvSpPr txBox="1">
              <a:spLocks noChangeArrowheads="1"/>
            </p:cNvSpPr>
            <p:nvPr/>
          </p:nvSpPr>
          <p:spPr bwMode="auto">
            <a:xfrm>
              <a:off x="2238303" y="-6054536"/>
              <a:ext cx="4918952" cy="3014768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defTabSz="914400">
                <a:spcBef>
                  <a:spcPts val="0"/>
                </a:spcBef>
                <a:defRPr/>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giữa</a:t>
              </a:r>
              <a:r>
                <a:rPr lang="en-US" dirty="0" smtClean="0">
                  <a:latin typeface="Times New Roman" pitchFamily="18" charset="0"/>
                  <a:cs typeface="Times New Roman" pitchFamily="18" charset="0"/>
                </a:rPr>
                <a:t> HS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thầy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gũi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giữa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trò</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lệ</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tiên</a:t>
              </a:r>
              <a:r>
                <a:rPr lang="en-US" dirty="0" smtClean="0">
                  <a:latin typeface="Times New Roman" pitchFamily="18" charset="0"/>
                  <a:cs typeface="Times New Roman" pitchFamily="18" charset="0"/>
                </a:rPr>
                <a:t>, qua </a:t>
              </a:r>
              <a:r>
                <a:rPr lang="en-US" dirty="0" err="1" smtClean="0">
                  <a:latin typeface="Times New Roman" pitchFamily="18" charset="0"/>
                  <a:cs typeface="Times New Roman" pitchFamily="18" charset="0"/>
                </a:rPr>
                <a:t>đó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hiểu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thêm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trò</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chuyện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lúc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hỏi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hiểu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thêm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tâm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a:t>
              </a:r>
              <a:endParaRPr lang="en-GB" altLang="x-none" i="1" dirty="0">
                <a:latin typeface="Times New Roman" pitchFamily="18" charset="0"/>
                <a:cs typeface="Times New Roman" pitchFamily="18" charset="0"/>
                <a:sym typeface="+mn-ea"/>
              </a:endParaRPr>
            </a:p>
          </p:txBody>
        </p:sp>
      </p:grpSp>
      <p:grpSp>
        <p:nvGrpSpPr>
          <p:cNvPr id="16" name="Nhóm 34"/>
          <p:cNvGrpSpPr/>
          <p:nvPr/>
        </p:nvGrpSpPr>
        <p:grpSpPr>
          <a:xfrm>
            <a:off x="2689859" y="2356225"/>
            <a:ext cx="5854702" cy="2084985"/>
            <a:chOff x="2247234" y="2178259"/>
            <a:chExt cx="1990920" cy="45914018"/>
          </a:xfrm>
          <a:effectLst>
            <a:outerShdw blurRad="76200" dir="18900000" sy="23000" kx="-1200000" algn="bl" rotWithShape="0">
              <a:prstClr val="black">
                <a:alpha val="20000"/>
              </a:prstClr>
            </a:outerShdw>
          </a:effectLst>
        </p:grpSpPr>
        <p:sp>
          <p:nvSpPr>
            <p:cNvPr id="17" name="AutoShape 16"/>
            <p:cNvSpPr>
              <a:spLocks noChangeArrowheads="1"/>
            </p:cNvSpPr>
            <p:nvPr/>
          </p:nvSpPr>
          <p:spPr bwMode="auto">
            <a:xfrm>
              <a:off x="2247666" y="2178259"/>
              <a:ext cx="1988976" cy="34399427"/>
            </a:xfrm>
            <a:prstGeom prst="roundRect">
              <a:avLst>
                <a:gd name="adj" fmla="val 4690"/>
              </a:avLst>
            </a:prstGeom>
            <a:noFill/>
            <a:ln w="38100">
              <a:solidFill>
                <a:schemeClr val="folHlink"/>
              </a:solidFill>
              <a:rou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8"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9"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0" name="Text Box 21"/>
            <p:cNvSpPr txBox="1">
              <a:spLocks noChangeArrowheads="1"/>
            </p:cNvSpPr>
            <p:nvPr/>
          </p:nvSpPr>
          <p:spPr bwMode="auto">
            <a:xfrm>
              <a:off x="2247234" y="3359920"/>
              <a:ext cx="1990920" cy="44732357"/>
            </a:xfrm>
            <a:prstGeom prst="rect">
              <a:avLst/>
            </a:prstGeom>
            <a:solidFill>
              <a:srgbClr val="FF99FF"/>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defTabSz="914400">
                <a:spcBef>
                  <a:spcPts val="0"/>
                </a:spcBef>
                <a:defRPr/>
              </a:pPr>
              <a:r>
                <a:rPr lang="en-US" dirty="0">
                  <a:latin typeface="Times New Roman" pitchFamily="18" charset="0"/>
                  <a:cs typeface="Times New Roman" pitchFamily="18" charset="0"/>
                  <a:sym typeface="+mn-ea"/>
                </a:rPr>
                <a:t>+ </a:t>
              </a:r>
              <a:r>
                <a:rPr lang="en-US" dirty="0" err="1" smtClean="0">
                  <a:latin typeface="Times New Roman" pitchFamily="18" charset="0"/>
                  <a:cs typeface="Times New Roman" pitchFamily="18" charset="0"/>
                </a:rPr>
                <a:t>Giao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giữa</a:t>
              </a:r>
              <a:r>
                <a:rPr lang="en-US" dirty="0" smtClean="0">
                  <a:latin typeface="Times New Roman" pitchFamily="18" charset="0"/>
                  <a:cs typeface="Times New Roman" pitchFamily="18" charset="0"/>
                </a:rPr>
                <a:t> HS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HS: </a:t>
              </a:r>
              <a:r>
                <a:rPr lang="en-US" dirty="0" err="1" smtClean="0">
                  <a:latin typeface="Times New Roman" pitchFamily="18" charset="0"/>
                  <a:cs typeface="Times New Roman" pitchFamily="18" charset="0"/>
                  <a:sym typeface="+mn-ea"/>
                </a:rPr>
                <a:t>T</a:t>
              </a:r>
              <a:r>
                <a:rPr lang="en-US" dirty="0" err="1" smtClean="0">
                  <a:latin typeface="Times New Roman" pitchFamily="18" charset="0"/>
                  <a:cs typeface="Times New Roman" pitchFamily="18" charset="0"/>
                </a:rPr>
                <a:t>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còn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nói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lịch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tốn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chê</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xúc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phạm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nói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hiểu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sửa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nói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Chú</a:t>
              </a:r>
              <a:r>
                <a:rPr lang="en-US" dirty="0" smtClean="0">
                  <a:latin typeface="Times New Roman" pitchFamily="18" charset="0"/>
                  <a:cs typeface="Times New Roman" pitchFamily="18" charset="0"/>
                </a:rPr>
                <a:t> ý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xưng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hô</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mình</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bạn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cậu</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tớ</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sym typeface="+mn-ea"/>
                </a:rPr>
                <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nói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chẳng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mua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Lựa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nói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vừa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nhau</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sym typeface="+mn-ea"/>
              </a:endParaRPr>
            </a:p>
          </p:txBody>
        </p:sp>
      </p:grpSp>
      <p:grpSp>
        <p:nvGrpSpPr>
          <p:cNvPr id="21" name="Nhóm 34"/>
          <p:cNvGrpSpPr/>
          <p:nvPr/>
        </p:nvGrpSpPr>
        <p:grpSpPr>
          <a:xfrm>
            <a:off x="2683517" y="4607626"/>
            <a:ext cx="5863583" cy="2128638"/>
            <a:chOff x="2247653" y="2744388"/>
            <a:chExt cx="1851002" cy="43005338"/>
          </a:xfrm>
          <a:effectLst>
            <a:outerShdw blurRad="76200" dir="18900000" sy="23000" kx="-1200000" algn="bl" rotWithShape="0">
              <a:prstClr val="black">
                <a:alpha val="20000"/>
              </a:prstClr>
            </a:outerShdw>
          </a:effectLst>
        </p:grpSpPr>
        <p:sp>
          <p:nvSpPr>
            <p:cNvPr id="22" name="AutoShape 16"/>
            <p:cNvSpPr>
              <a:spLocks noChangeArrowheads="1"/>
            </p:cNvSpPr>
            <p:nvPr/>
          </p:nvSpPr>
          <p:spPr bwMode="auto">
            <a:xfrm>
              <a:off x="2247653" y="2744388"/>
              <a:ext cx="1851002" cy="43005338"/>
            </a:xfrm>
            <a:prstGeom prst="roundRect">
              <a:avLst>
                <a:gd name="adj" fmla="val 4690"/>
              </a:avLst>
            </a:prstGeom>
            <a:noFill/>
            <a:ln w="38100">
              <a:solidFill>
                <a:schemeClr val="folHlink"/>
              </a:solidFill>
              <a:rou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3"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4"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5" name="Text Box 21"/>
            <p:cNvSpPr txBox="1">
              <a:spLocks noChangeArrowheads="1"/>
            </p:cNvSpPr>
            <p:nvPr/>
          </p:nvSpPr>
          <p:spPr bwMode="auto">
            <a:xfrm>
              <a:off x="2266202" y="3750771"/>
              <a:ext cx="1820226" cy="4103930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defTabSz="914400">
                <a:spcBef>
                  <a:spcPts val="0"/>
                </a:spcBef>
                <a:defRPr/>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giữa</a:t>
              </a:r>
              <a:r>
                <a:rPr lang="en-US" dirty="0" smtClean="0">
                  <a:latin typeface="Times New Roman" pitchFamily="18" charset="0"/>
                  <a:cs typeface="Times New Roman" pitchFamily="18" charset="0"/>
                </a:rPr>
                <a:t> HS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hướng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nhóm</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dõi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giúp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cụ</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a:t>
              </a:r>
              <a:r>
                <a:rPr lang="en-US" dirty="0" smtClean="0">
                  <a:latin typeface="Times New Roman" pitchFamily="18" charset="0"/>
                  <a:cs typeface="Times New Roman" pitchFamily="18" charset="0"/>
                </a:rPr>
                <a:t>, cha </a:t>
              </a:r>
              <a:r>
                <a:rPr lang="en-US" dirty="0" err="1" smtClean="0">
                  <a:latin typeface="Times New Roman" pitchFamily="18" charset="0"/>
                  <a:cs typeface="Times New Roman" pitchFamily="18" charset="0"/>
                </a:rPr>
                <a:t>mẹ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mọi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xưng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hô</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thiếu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tôn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trọng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chịu</a:t>
              </a:r>
              <a:r>
                <a:rPr lang="en-US" dirty="0" smtClean="0">
                  <a:latin typeface="Times New Roman" pitchFamily="18" charset="0"/>
                  <a:cs typeface="Times New Roman" pitchFamily="18" charset="0"/>
                </a:rPr>
                <a:t>.</a:t>
              </a:r>
              <a:endParaRPr lang="en-US" dirty="0">
                <a:latin typeface="Times New Roman" panose="02020603050405020304" pitchFamily="18" charset="0"/>
                <a:cs typeface="Times New Roman" panose="02020603050405020304" pitchFamily="18" charset="0"/>
                <a:sym typeface="+mn-ea"/>
              </a:endParaRPr>
            </a:p>
          </p:txBody>
        </p:sp>
      </p:grpSp>
      <p:cxnSp>
        <p:nvCxnSpPr>
          <p:cNvPr id="27" name="Straight Arrow Connector 26"/>
          <p:cNvCxnSpPr/>
          <p:nvPr/>
        </p:nvCxnSpPr>
        <p:spPr>
          <a:xfrm flipV="1">
            <a:off x="1371600" y="1516380"/>
            <a:ext cx="1306195" cy="15697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365250" y="3086100"/>
            <a:ext cx="1318260" cy="1911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359535" y="3086100"/>
            <a:ext cx="1305560" cy="193738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500"/>
                                        <p:tgtEl>
                                          <p:spTgt spid="27"/>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ox(in)">
                                      <p:cBhvr>
                                        <p:cTn id="15" dur="500"/>
                                        <p:tgtEl>
                                          <p:spTgt spid="30"/>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trips(downLeft)">
                                      <p:cBhvr>
                                        <p:cTn id="19" dur="500"/>
                                        <p:tgtEl>
                                          <p:spTgt spid="16"/>
                                        </p:tgtEl>
                                      </p:cBhvr>
                                    </p:animEffect>
                                  </p:childTnLst>
                                </p:cTn>
                              </p:par>
                            </p:childTnLst>
                          </p:cTn>
                        </p:par>
                        <p:par>
                          <p:cTn id="20" fill="hold">
                            <p:stCondLst>
                              <p:cond delay="2000"/>
                            </p:stCondLst>
                            <p:childTnLst>
                              <p:par>
                                <p:cTn id="21" presetID="4" presetClass="entr" presetSubtype="16"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ox(in)">
                                      <p:cBhvr>
                                        <p:cTn id="23" dur="500"/>
                                        <p:tgtEl>
                                          <p:spTgt spid="36"/>
                                        </p:tgtEl>
                                      </p:cBhvr>
                                    </p:animEffect>
                                  </p:childTnLst>
                                </p:cTn>
                              </p:par>
                            </p:childTnLst>
                          </p:cTn>
                        </p:par>
                        <p:par>
                          <p:cTn id="24" fill="hold">
                            <p:stCondLst>
                              <p:cond delay="2500"/>
                            </p:stCondLst>
                            <p:childTnLst>
                              <p:par>
                                <p:cTn id="25" presetID="18" presetClass="entr" presetSubtype="1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trips(down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Đường kết nối Thẳng 15"/>
          <p:cNvCxnSpPr/>
          <p:nvPr/>
        </p:nvCxnSpPr>
        <p:spPr>
          <a:xfrm>
            <a:off x="3222625" y="3546372"/>
            <a:ext cx="771099" cy="678298"/>
          </a:xfrm>
          <a:prstGeom prst="line">
            <a:avLst/>
          </a:prstGeom>
          <a:ln w="38100">
            <a:solidFill>
              <a:srgbClr val="FF0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Hộp_Văn_Bản 40"/>
          <p:cNvSpPr txBox="1">
            <a:spLocks noChangeArrowheads="1"/>
          </p:cNvSpPr>
          <p:nvPr/>
        </p:nvSpPr>
        <p:spPr bwMode="auto">
          <a:xfrm>
            <a:off x="98425" y="2718435"/>
            <a:ext cx="3124200" cy="3477875"/>
          </a:xfrm>
          <a:prstGeom prst="rect">
            <a:avLst/>
          </a:prstGeom>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n-US" altLang="en-GB" sz="2200" b="1" dirty="0">
                <a:latin typeface="Times New Roman" panose="02020603050405020304" pitchFamily="18" charset="0"/>
                <a:cs typeface="Times New Roman" panose="02020603050405020304" pitchFamily="18" charset="0"/>
                <a:sym typeface="+mn-ea"/>
              </a:rPr>
              <a:t> </a:t>
            </a:r>
            <a:r>
              <a:rPr lang="en-GB" altLang="x-none" sz="2200" b="1" dirty="0">
                <a:latin typeface="Times New Roman" panose="02020603050405020304" pitchFamily="18" charset="0"/>
                <a:cs typeface="Times New Roman" panose="02020603050405020304" pitchFamily="18" charset="0"/>
                <a:sym typeface="+mn-ea"/>
              </a:rPr>
              <a:t>Các em không còn e ngại rụt rè, xấu hổ trước đám đông, các em đã rất tự tin giao tiếp. Trong lớp học các em hăng hái phát biểu ý kiến xây dựng b</a:t>
            </a:r>
            <a:r>
              <a:rPr lang="en-GB" altLang="x-none" sz="2200" b="1" dirty="0">
                <a:latin typeface="Times New Roman" panose="02020603050405020304" pitchFamily="18" charset="0"/>
                <a:ea typeface="Times New Roman" panose="02020603050405020304" pitchFamily="18" charset="0"/>
                <a:sym typeface="+mn-ea"/>
              </a:rPr>
              <a:t>à</a:t>
            </a:r>
            <a:r>
              <a:rPr lang="en-GB" altLang="x-none" sz="2200" b="1" dirty="0">
                <a:latin typeface="Times New Roman" panose="02020603050405020304" pitchFamily="18" charset="0"/>
                <a:cs typeface="Times New Roman" panose="02020603050405020304" pitchFamily="18" charset="0"/>
                <a:sym typeface="+mn-ea"/>
              </a:rPr>
              <a:t>i, ham học hỏi. Giờ học luôn diễn ra trong không khí sôi nổi vui tươi..</a:t>
            </a:r>
            <a:r>
              <a:rPr lang="en-GB" altLang="x-none" sz="2200" dirty="0">
                <a:latin typeface="Times New Roman" panose="02020603050405020304" pitchFamily="18" charset="0"/>
                <a:cs typeface="Times New Roman" panose="02020603050405020304" pitchFamily="18" charset="0"/>
                <a:sym typeface="+mn-ea"/>
              </a:rPr>
              <a:t>.</a:t>
            </a:r>
            <a:endParaRPr lang="en-US" sz="2200" b="1" dirty="0">
              <a:solidFill>
                <a:prstClr val="black"/>
              </a:solidFill>
              <a:latin typeface="Times New Roman" panose="02020603050405020304"/>
            </a:endParaRPr>
          </a:p>
        </p:txBody>
      </p:sp>
      <p:cxnSp>
        <p:nvCxnSpPr>
          <p:cNvPr id="26" name="Đường kết nối Thẳng 15"/>
          <p:cNvCxnSpPr/>
          <p:nvPr/>
        </p:nvCxnSpPr>
        <p:spPr>
          <a:xfrm rot="10800000" flipV="1">
            <a:off x="4844954" y="3532344"/>
            <a:ext cx="974678" cy="678297"/>
          </a:xfrm>
          <a:prstGeom prst="line">
            <a:avLst/>
          </a:prstGeom>
          <a:ln w="38100">
            <a:solidFill>
              <a:srgbClr val="FF0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Hộp_Văn_Bản 40"/>
          <p:cNvSpPr txBox="1">
            <a:spLocks noChangeArrowheads="1"/>
          </p:cNvSpPr>
          <p:nvPr/>
        </p:nvSpPr>
        <p:spPr bwMode="auto">
          <a:xfrm>
            <a:off x="1037227" y="1372838"/>
            <a:ext cx="7246961" cy="1107996"/>
          </a:xfrm>
          <a:prstGeom prst="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n-GB" altLang="x-none" sz="2200" b="1" dirty="0">
                <a:latin typeface="Times New Roman" panose="02020603050405020304" pitchFamily="18" charset="0"/>
                <a:cs typeface="Times New Roman" panose="02020603050405020304" pitchFamily="18" charset="0"/>
                <a:sym typeface="+mn-ea"/>
              </a:rPr>
              <a:t>Các em mạnh dạn hơn trong giao tiếp,  tự tin trước đám đông, sôi nổi trong giờ học, kĩ năng giao tiếp của các em có sự thay đổi rõ rệt</a:t>
            </a:r>
            <a:r>
              <a:rPr lang="en-US" altLang="en-GB" sz="2200" b="1" dirty="0">
                <a:latin typeface="Times New Roman" panose="02020603050405020304" pitchFamily="18" charset="0"/>
                <a:cs typeface="Times New Roman" panose="02020603050405020304" pitchFamily="18" charset="0"/>
                <a:sym typeface="+mn-ea"/>
              </a:rPr>
              <a:t>.</a:t>
            </a:r>
            <a:endParaRPr lang="en-US" altLang="en-GB" sz="2200" b="1" dirty="0">
              <a:solidFill>
                <a:prstClr val="black"/>
              </a:solidFill>
              <a:latin typeface="Times New Roman" panose="02020603050405020304" pitchFamily="18" charset="0"/>
              <a:cs typeface="Times New Roman" panose="02020603050405020304" pitchFamily="18" charset="0"/>
              <a:sym typeface="+mn-ea"/>
            </a:endParaRPr>
          </a:p>
        </p:txBody>
      </p:sp>
      <p:cxnSp>
        <p:nvCxnSpPr>
          <p:cNvPr id="31" name="Đường kết nối Thẳng 13"/>
          <p:cNvCxnSpPr>
            <a:endCxn id="80" idx="0"/>
          </p:cNvCxnSpPr>
          <p:nvPr/>
        </p:nvCxnSpPr>
        <p:spPr>
          <a:xfrm rot="16200000" flipH="1">
            <a:off x="3700800" y="3284860"/>
            <a:ext cx="1646665" cy="38614"/>
          </a:xfrm>
          <a:prstGeom prst="line">
            <a:avLst/>
          </a:prstGeom>
          <a:ln w="38100">
            <a:solidFill>
              <a:srgbClr val="FF0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222625" y="234632"/>
            <a:ext cx="2875280" cy="583565"/>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lvl="0" algn="ctr">
              <a:spcBef>
                <a:spcPts val="600"/>
              </a:spcBef>
            </a:pPr>
            <a:r>
              <a:rPr lang="en-US" sz="3200" b="1" dirty="0" smtClean="0">
                <a:solidFill>
                  <a:srgbClr val="FF0000"/>
                </a:solidFill>
                <a:effectLst/>
                <a:latin typeface="Times New Roman" panose="02020603050405020304" pitchFamily="18" charset="0"/>
                <a:cs typeface="Times New Roman" panose="02020603050405020304" pitchFamily="18" charset="0"/>
              </a:rPr>
              <a:t>IV. Kết quả</a:t>
            </a:r>
            <a:r>
              <a:rPr lang="en-US" sz="2100" b="1" dirty="0" smtClean="0">
                <a:solidFill>
                  <a:srgbClr val="FF0000"/>
                </a:solidFill>
                <a:effectLst/>
                <a:latin typeface="Times New Roman" panose="02020603050405020304" pitchFamily="18" charset="0"/>
                <a:cs typeface="Times New Roman" panose="02020603050405020304" pitchFamily="18" charset="0"/>
              </a:rPr>
              <a:t> </a:t>
            </a:r>
            <a:endParaRPr lang="en-US" sz="2100" dirty="0">
              <a:solidFill>
                <a:srgbClr val="FF0000"/>
              </a:solidFill>
              <a:effectLst/>
              <a:latin typeface="Times New Roman" panose="02020603050405020304" pitchFamily="18" charset="0"/>
              <a:cs typeface="Times New Roman" panose="02020603050405020304" pitchFamily="18" charset="0"/>
            </a:endParaRPr>
          </a:p>
        </p:txBody>
      </p:sp>
      <p:grpSp>
        <p:nvGrpSpPr>
          <p:cNvPr id="76" name="Group 75"/>
          <p:cNvGrpSpPr/>
          <p:nvPr/>
        </p:nvGrpSpPr>
        <p:grpSpPr bwMode="auto">
          <a:xfrm>
            <a:off x="3688393" y="4127500"/>
            <a:ext cx="1749425" cy="1264316"/>
            <a:chOff x="3079749" y="1628776"/>
            <a:chExt cx="2965450" cy="1400176"/>
          </a:xfrm>
        </p:grpSpPr>
        <p:grpSp>
          <p:nvGrpSpPr>
            <p:cNvPr id="77" name="Group 10"/>
            <p:cNvGrpSpPr/>
            <p:nvPr/>
          </p:nvGrpSpPr>
          <p:grpSpPr bwMode="auto">
            <a:xfrm>
              <a:off x="3079749" y="1628776"/>
              <a:ext cx="2965450" cy="1400176"/>
              <a:chOff x="2017" y="1314"/>
              <a:chExt cx="1868" cy="882"/>
            </a:xfrm>
          </p:grpSpPr>
          <p:sp>
            <p:nvSpPr>
              <p:cNvPr id="79" name="Oval 12"/>
              <p:cNvSpPr>
                <a:spLocks noChangeArrowheads="1"/>
              </p:cNvSpPr>
              <p:nvPr/>
            </p:nvSpPr>
            <p:spPr bwMode="gray">
              <a:xfrm>
                <a:off x="2017" y="1434"/>
                <a:ext cx="1868" cy="664"/>
              </a:xfrm>
              <a:prstGeom prst="ellipse">
                <a:avLst/>
              </a:prstGeom>
              <a:solidFill>
                <a:srgbClr val="00B05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panose="020B0604020202020204" pitchFamily="34" charset="0"/>
                  <a:cs typeface="+mn-cs"/>
                </a:endParaRPr>
              </a:p>
            </p:txBody>
          </p:sp>
          <p:sp>
            <p:nvSpPr>
              <p:cNvPr id="80" name="Oval 14"/>
              <p:cNvSpPr>
                <a:spLocks noChangeArrowheads="1"/>
              </p:cNvSpPr>
              <p:nvPr/>
            </p:nvSpPr>
            <p:spPr bwMode="gray">
              <a:xfrm>
                <a:off x="2086" y="1314"/>
                <a:ext cx="1688"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latin typeface="Arial" panose="020B0604020202020204" pitchFamily="34" charset="0"/>
                  <a:cs typeface="+mn-cs"/>
                </a:endParaRPr>
              </a:p>
            </p:txBody>
          </p:sp>
          <p:sp>
            <p:nvSpPr>
              <p:cNvPr id="81" name="Oval 15"/>
              <p:cNvSpPr>
                <a:spLocks noChangeArrowheads="1"/>
              </p:cNvSpPr>
              <p:nvPr/>
            </p:nvSpPr>
            <p:spPr bwMode="gray">
              <a:xfrm>
                <a:off x="2108" y="1372"/>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latin typeface="Arial" panose="020B0604020202020204" pitchFamily="34" charset="0"/>
                  <a:cs typeface="+mn-cs"/>
                </a:endParaRPr>
              </a:p>
            </p:txBody>
          </p:sp>
          <p:sp>
            <p:nvSpPr>
              <p:cNvPr id="82" name="Oval 16"/>
              <p:cNvSpPr>
                <a:spLocks noChangeArrowheads="1"/>
              </p:cNvSpPr>
              <p:nvPr/>
            </p:nvSpPr>
            <p:spPr bwMode="gray">
              <a:xfrm>
                <a:off x="2125" y="1327"/>
                <a:ext cx="1569" cy="770"/>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solidFill>
                    <a:srgbClr val="FF0000"/>
                  </a:solidFill>
                  <a:latin typeface="Arial" panose="020B0604020202020204" pitchFamily="34" charset="0"/>
                  <a:cs typeface="+mn-cs"/>
                </a:endParaRPr>
              </a:p>
            </p:txBody>
          </p:sp>
        </p:grpSp>
        <p:sp>
          <p:nvSpPr>
            <p:cNvPr id="78" name="Text Box 18"/>
            <p:cNvSpPr txBox="1">
              <a:spLocks noChangeArrowheads="1"/>
            </p:cNvSpPr>
            <p:nvPr/>
          </p:nvSpPr>
          <p:spPr bwMode="auto">
            <a:xfrm>
              <a:off x="3378212" y="1988833"/>
              <a:ext cx="2316758" cy="542898"/>
            </a:xfrm>
            <a:prstGeom prst="rect">
              <a:avLst/>
            </a:prstGeom>
            <a:noFill/>
            <a:ln w="9525" algn="ctr">
              <a:noFill/>
              <a:miter lim="800000"/>
            </a:ln>
            <a:effectLst/>
          </p:spPr>
          <p:txBody>
            <a:bodyPr wrap="square" lIns="91429" tIns="45715" rIns="91429" bIns="45715">
              <a:spAutoFit/>
            </a:bodyPr>
            <a:lstStyle/>
            <a:p>
              <a:pPr algn="ctr"/>
              <a:r>
                <a:rPr lang="en-US" altLang="en-US" sz="2600" b="1" dirty="0">
                  <a:solidFill>
                    <a:srgbClr val="FF0000"/>
                  </a:solidFill>
                  <a:latin typeface="Times New Roman" panose="02020603050405020304" pitchFamily="18" charset="0"/>
                  <a:cs typeface="Times New Roman" panose="02020603050405020304" pitchFamily="18" charset="0"/>
                </a:rPr>
                <a:t>Kết quả</a:t>
              </a:r>
            </a:p>
          </p:txBody>
        </p:sp>
      </p:grpSp>
      <p:sp>
        <p:nvSpPr>
          <p:cNvPr id="16" name="TextBox 15"/>
          <p:cNvSpPr txBox="1"/>
          <p:nvPr/>
        </p:nvSpPr>
        <p:spPr>
          <a:xfrm>
            <a:off x="5819633" y="2718436"/>
            <a:ext cx="3133298" cy="2800767"/>
          </a:xfrm>
          <a:prstGeom prst="rect">
            <a:avLst/>
          </a:prstGeom>
          <a:solidFill>
            <a:schemeClr val="accent6">
              <a:lumMod val="40000"/>
              <a:lumOff val="60000"/>
            </a:schemeClr>
          </a:solidFill>
          <a:ln>
            <a:solidFill>
              <a:schemeClr val="accent2">
                <a:lumMod val="75000"/>
              </a:schemeClr>
            </a:solidFill>
          </a:ln>
        </p:spPr>
        <p:txBody>
          <a:bodyPr wrap="square" rtlCol="0">
            <a:spAutoFit/>
          </a:bodyPr>
          <a:lstStyle/>
          <a:p>
            <a:pPr algn="just"/>
            <a:r>
              <a:rPr lang="en-GB" altLang="x-none" sz="2200" b="1" dirty="0" err="1" smtClean="0">
                <a:latin typeface="Times New Roman" panose="02020603050405020304" pitchFamily="18" charset="0"/>
                <a:cs typeface="Times New Roman" panose="02020603050405020304" pitchFamily="18" charset="0"/>
                <a:sym typeface="+mn-ea"/>
              </a:rPr>
              <a:t>Các</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em</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có</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kĩ</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năng</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giao</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tiếp</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chuẩn</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mực</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lễ</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phép</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hơn</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các</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em</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có</a:t>
            </a:r>
            <a:r>
              <a:rPr lang="en-GB" altLang="x-none" sz="2200" b="1" dirty="0" smtClean="0">
                <a:latin typeface="Times New Roman" panose="02020603050405020304" pitchFamily="18" charset="0"/>
                <a:cs typeface="Times New Roman" panose="02020603050405020304" pitchFamily="18" charset="0"/>
                <a:sym typeface="+mn-ea"/>
              </a:rPr>
              <a:t> ý </a:t>
            </a:r>
            <a:r>
              <a:rPr lang="en-GB" altLang="x-none" sz="2200" b="1" dirty="0" err="1" smtClean="0">
                <a:latin typeface="Times New Roman" panose="02020603050405020304" pitchFamily="18" charset="0"/>
                <a:cs typeface="Times New Roman" panose="02020603050405020304" pitchFamily="18" charset="0"/>
                <a:sym typeface="+mn-ea"/>
              </a:rPr>
              <a:t>thức</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tự</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giác</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trong</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trong</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lao</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động</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vệ</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sinh</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các</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em</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có</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tình</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cảm</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v</a:t>
            </a:r>
            <a:r>
              <a:rPr lang="en-GB" altLang="x-none" sz="2200" b="1" dirty="0" err="1" smtClean="0">
                <a:latin typeface="Times New Roman" panose="02020603050405020304" pitchFamily="18" charset="0"/>
                <a:ea typeface="Times New Roman" panose="02020603050405020304" pitchFamily="18" charset="0"/>
                <a:sym typeface="+mn-ea"/>
              </a:rPr>
              <a:t>à</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tình</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yêu</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trường</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yêu</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lớp</a:t>
            </a:r>
            <a:r>
              <a:rPr lang="en-GB" altLang="x-none" sz="2200" b="1" dirty="0" smtClean="0">
                <a:latin typeface="Times New Roman" panose="02020603050405020304" pitchFamily="18" charset="0"/>
                <a:cs typeface="Times New Roman" panose="02020603050405020304" pitchFamily="18" charset="0"/>
                <a:sym typeface="+mn-ea"/>
              </a:rPr>
              <a:t> </a:t>
            </a:r>
            <a:r>
              <a:rPr lang="en-GB" altLang="x-none" sz="2200" b="1" dirty="0" err="1" smtClean="0">
                <a:latin typeface="Times New Roman" panose="02020603050405020304" pitchFamily="18" charset="0"/>
                <a:cs typeface="Times New Roman" panose="02020603050405020304" pitchFamily="18" charset="0"/>
                <a:sym typeface="+mn-ea"/>
              </a:rPr>
              <a:t>hơn</a:t>
            </a:r>
            <a:r>
              <a:rPr lang="en-US" altLang="en-GB" sz="2200" b="1" dirty="0" smtClean="0">
                <a:latin typeface="Times New Roman" panose="02020603050405020304" pitchFamily="18" charset="0"/>
                <a:cs typeface="Times New Roman" panose="02020603050405020304" pitchFamily="18" charset="0"/>
                <a:sym typeface="+mn-ea"/>
              </a:rPr>
              <a:t>...</a:t>
            </a:r>
            <a:endParaRPr lang="en-US" altLang="en-GB" sz="2200" b="1" dirty="0" smtClean="0">
              <a:solidFill>
                <a:prstClr val="black"/>
              </a:solidFill>
              <a:latin typeface="Times New Roman" panose="02020603050405020304" pitchFamily="18" charset="0"/>
              <a:cs typeface="Times New Roman" panose="02020603050405020304" pitchFamily="18" charset="0"/>
              <a:sym typeface="+mn-ea"/>
            </a:endParaRPr>
          </a:p>
          <a:p>
            <a:pPr algn="just"/>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linds(horizontal)">
                                      <p:cBhvr>
                                        <p:cTn id="7" dur="500"/>
                                        <p:tgtEl>
                                          <p:spTgt spid="76"/>
                                        </p:tgtEl>
                                      </p:cBhvr>
                                    </p:animEffect>
                                  </p:childTnLst>
                                </p:cTn>
                              </p:par>
                              <p:par>
                                <p:cTn id="8" presetID="42"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1000"/>
                                        <p:tgtEl>
                                          <p:spTgt spid="31"/>
                                        </p:tgtEl>
                                      </p:cBhvr>
                                    </p:animEffect>
                                    <p:anim calcmode="lin" valueType="num">
                                      <p:cBhvr>
                                        <p:cTn id="11" dur="1000" fill="hold"/>
                                        <p:tgtEl>
                                          <p:spTgt spid="31"/>
                                        </p:tgtEl>
                                        <p:attrNameLst>
                                          <p:attrName>ppt_x</p:attrName>
                                        </p:attrNameLst>
                                      </p:cBhvr>
                                      <p:tavLst>
                                        <p:tav tm="0">
                                          <p:val>
                                            <p:strVal val="#ppt_x"/>
                                          </p:val>
                                        </p:tav>
                                        <p:tav tm="100000">
                                          <p:val>
                                            <p:strVal val="#ppt_x"/>
                                          </p:val>
                                        </p:tav>
                                      </p:tavLst>
                                    </p:anim>
                                    <p:anim calcmode="lin" valueType="num">
                                      <p:cBhvr>
                                        <p:cTn id="12" dur="1000" fill="hold"/>
                                        <p:tgtEl>
                                          <p:spTgt spid="31"/>
                                        </p:tgtEl>
                                        <p:attrNameLst>
                                          <p:attrName>ppt_y</p:attrName>
                                        </p:attrNameLst>
                                      </p:cBhvr>
                                      <p:tavLst>
                                        <p:tav tm="0">
                                          <p:val>
                                            <p:strVal val="#ppt_y+.1"/>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p:nvPr/>
        </p:nvSpPr>
        <p:spPr>
          <a:xfrm>
            <a:off x="308611" y="512763"/>
            <a:ext cx="5508625" cy="5842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none">
            <a:spAutoFit/>
          </a:bodyPr>
          <a:lstStyle/>
          <a:p>
            <a:pPr>
              <a:spcBef>
                <a:spcPct val="20000"/>
              </a:spcBef>
              <a:buNone/>
            </a:pPr>
            <a:r>
              <a:rPr lang="it-IT" altLang="x-none" sz="3200" b="1" dirty="0">
                <a:solidFill>
                  <a:srgbClr val="FF3300"/>
                </a:solidFill>
                <a:latin typeface="Times New Roman" panose="02020603050405020304" pitchFamily="18" charset="0"/>
              </a:rPr>
              <a:t>V. KIẾN NGHỊ VÀ ĐỀ XUẤT</a:t>
            </a:r>
            <a:endParaRPr sz="3200" b="1" dirty="0">
              <a:solidFill>
                <a:srgbClr val="FF3300"/>
              </a:solidFill>
              <a:latin typeface="Times New Roman" panose="02020603050405020304" pitchFamily="18" charset="0"/>
            </a:endParaRPr>
          </a:p>
        </p:txBody>
      </p:sp>
      <p:sp>
        <p:nvSpPr>
          <p:cNvPr id="26627" name="Rectangle 1"/>
          <p:cNvSpPr/>
          <p:nvPr/>
        </p:nvSpPr>
        <p:spPr>
          <a:xfrm>
            <a:off x="335907" y="1457968"/>
            <a:ext cx="8125706" cy="1569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algn="just" eaLnBrk="0" hangingPunct="0"/>
            <a:r>
              <a:rPr sz="3200" dirty="0">
                <a:solidFill>
                  <a:schemeClr val="accent6">
                    <a:lumMod val="50000"/>
                  </a:schemeClr>
                </a:solidFill>
                <a:latin typeface="Times New Roman" panose="02020603050405020304" pitchFamily="18" charset="0"/>
                <a:cs typeface="Times New Roman" panose="02020603050405020304" pitchFamily="18" charset="0"/>
              </a:rPr>
              <a:t>  - Đối với nh</a:t>
            </a:r>
            <a:r>
              <a:rPr sz="3200" dirty="0">
                <a:solidFill>
                  <a:schemeClr val="accent6">
                    <a:lumMod val="50000"/>
                  </a:schemeClr>
                </a:solidFill>
                <a:latin typeface="Times New Roman" panose="02020603050405020304" pitchFamily="18" charset="0"/>
                <a:ea typeface="Times New Roman" panose="02020603050405020304" pitchFamily="18" charset="0"/>
              </a:rPr>
              <a:t>à</a:t>
            </a:r>
            <a:r>
              <a:rPr sz="3200" dirty="0">
                <a:solidFill>
                  <a:schemeClr val="accent6">
                    <a:lumMod val="50000"/>
                  </a:schemeClr>
                </a:solidFill>
                <a:latin typeface="Times New Roman" panose="02020603050405020304" pitchFamily="18" charset="0"/>
                <a:cs typeface="Times New Roman" panose="02020603050405020304" pitchFamily="18" charset="0"/>
              </a:rPr>
              <a:t> trường: Tổ chức, đẩy mạnh các hoạt động v</a:t>
            </a:r>
            <a:r>
              <a:rPr sz="3200" dirty="0">
                <a:solidFill>
                  <a:schemeClr val="accent6">
                    <a:lumMod val="50000"/>
                  </a:schemeClr>
                </a:solidFill>
                <a:latin typeface="Times New Roman" panose="02020603050405020304" pitchFamily="18" charset="0"/>
                <a:ea typeface="Times New Roman" panose="02020603050405020304" pitchFamily="18" charset="0"/>
              </a:rPr>
              <a:t>à</a:t>
            </a:r>
            <a:r>
              <a:rPr sz="3200" dirty="0">
                <a:solidFill>
                  <a:schemeClr val="accent6">
                    <a:lumMod val="50000"/>
                  </a:schemeClr>
                </a:solidFill>
                <a:latin typeface="Times New Roman" panose="02020603050405020304" pitchFamily="18" charset="0"/>
                <a:cs typeface="Times New Roman" panose="02020603050405020304" pitchFamily="18" charset="0"/>
              </a:rPr>
              <a:t> phong tr</a:t>
            </a:r>
            <a:r>
              <a:rPr sz="3200" dirty="0">
                <a:solidFill>
                  <a:schemeClr val="accent6">
                    <a:lumMod val="50000"/>
                  </a:schemeClr>
                </a:solidFill>
                <a:latin typeface="Times New Roman" panose="02020603050405020304" pitchFamily="18" charset="0"/>
                <a:ea typeface="Times New Roman" panose="02020603050405020304" pitchFamily="18" charset="0"/>
              </a:rPr>
              <a:t>à</a:t>
            </a:r>
            <a:r>
              <a:rPr sz="3200" dirty="0">
                <a:solidFill>
                  <a:schemeClr val="accent6">
                    <a:lumMod val="50000"/>
                  </a:schemeClr>
                </a:solidFill>
                <a:latin typeface="Times New Roman" panose="02020603050405020304" pitchFamily="18" charset="0"/>
                <a:cs typeface="Times New Roman" panose="02020603050405020304" pitchFamily="18" charset="0"/>
              </a:rPr>
              <a:t>o  hoạt động tập thể của nh</a:t>
            </a:r>
            <a:r>
              <a:rPr sz="3200" dirty="0">
                <a:solidFill>
                  <a:schemeClr val="accent6">
                    <a:lumMod val="50000"/>
                  </a:schemeClr>
                </a:solidFill>
                <a:latin typeface="Times New Roman" panose="02020603050405020304" pitchFamily="18" charset="0"/>
                <a:ea typeface="Times New Roman" panose="02020603050405020304" pitchFamily="18" charset="0"/>
              </a:rPr>
              <a:t>à</a:t>
            </a:r>
            <a:r>
              <a:rPr sz="3200" dirty="0">
                <a:solidFill>
                  <a:schemeClr val="accent6">
                    <a:lumMod val="50000"/>
                  </a:schemeClr>
                </a:solidFill>
                <a:latin typeface="Times New Roman" panose="02020603050405020304" pitchFamily="18" charset="0"/>
                <a:cs typeface="Times New Roman" panose="02020603050405020304" pitchFamily="18" charset="0"/>
              </a:rPr>
              <a:t> trường.</a:t>
            </a:r>
            <a:endParaRPr sz="3200" dirty="0">
              <a:solidFill>
                <a:schemeClr val="accent6">
                  <a:lumMod val="50000"/>
                </a:schemeClr>
              </a:solidFill>
              <a:latin typeface="Times New Roman" panose="02020603050405020304" pitchFamily="18" charset="0"/>
              <a:ea typeface="Times New Roman" panose="02020603050405020304" pitchFamily="18" charset="0"/>
            </a:endParaRPr>
          </a:p>
        </p:txBody>
      </p:sp>
      <p:sp>
        <p:nvSpPr>
          <p:cNvPr id="26628" name="Rectangle 1"/>
          <p:cNvSpPr/>
          <p:nvPr/>
        </p:nvSpPr>
        <p:spPr>
          <a:xfrm>
            <a:off x="335907" y="3124321"/>
            <a:ext cx="8125706" cy="2554545"/>
          </a:xfrm>
          <a:prstGeom prst="rect">
            <a:avLst/>
          </a:prstGeom>
          <a:noFill/>
          <a:ln w="9525">
            <a:noFill/>
          </a:ln>
        </p:spPr>
        <p:txBody>
          <a:bodyPr wrap="square" anchor="ctr" anchorCtr="0">
            <a:spAutoFit/>
          </a:bodyPr>
          <a:lstStyle/>
          <a:p>
            <a:pPr algn="just" eaLnBrk="0" hangingPunct="0"/>
            <a:r>
              <a:rPr sz="3200" b="1" dirty="0">
                <a:solidFill>
                  <a:srgbClr val="002060"/>
                </a:solidFill>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 </a:t>
            </a:r>
            <a:r>
              <a:rPr sz="3200" b="1"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Đối với GV</a:t>
            </a:r>
            <a:r>
              <a:rPr sz="3200" b="1"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Phải luôn l</a:t>
            </a:r>
            <a:r>
              <a:rPr sz="3200" dirty="0">
                <a:solidFill>
                  <a:srgbClr val="002060"/>
                </a:solidFill>
                <a:latin typeface="Times New Roman" panose="02020603050405020304" pitchFamily="18" charset="0"/>
                <a:ea typeface="Times New Roman" panose="02020603050405020304" pitchFamily="18" charset="0"/>
              </a:rPr>
              <a:t>à</a:t>
            </a:r>
            <a:r>
              <a:rPr sz="3200" dirty="0">
                <a:solidFill>
                  <a:srgbClr val="002060"/>
                </a:solidFill>
                <a:latin typeface="Times New Roman" panose="02020603050405020304" pitchFamily="18" charset="0"/>
                <a:cs typeface="Times New Roman" panose="02020603050405020304" pitchFamily="18" charset="0"/>
              </a:rPr>
              <a:t> tấm gương sáng trong </a:t>
            </a:r>
            <a:r>
              <a:rPr sz="3200">
                <a:solidFill>
                  <a:srgbClr val="002060"/>
                </a:solidFill>
                <a:latin typeface="Times New Roman" panose="02020603050405020304" pitchFamily="18" charset="0"/>
                <a:cs typeface="Times New Roman" panose="02020603050405020304" pitchFamily="18" charset="0"/>
              </a:rPr>
              <a:t>giao </a:t>
            </a:r>
            <a:r>
              <a:rPr sz="3200" smtClean="0">
                <a:solidFill>
                  <a:srgbClr val="002060"/>
                </a:solidFill>
                <a:latin typeface="Times New Roman" panose="02020603050405020304" pitchFamily="18" charset="0"/>
                <a:cs typeface="Times New Roman" panose="02020603050405020304" pitchFamily="18" charset="0"/>
              </a:rPr>
              <a:t>tiếp</a:t>
            </a:r>
            <a:r>
              <a:rPr lang="en-US" sz="3200" dirty="0" smtClean="0">
                <a:solidFill>
                  <a:srgbClr val="002060"/>
                </a:solidFill>
                <a:latin typeface="Times New Roman" panose="02020603050405020304" pitchFamily="18" charset="0"/>
                <a:cs typeface="Times New Roman" panose="02020603050405020304" pitchFamily="18" charset="0"/>
              </a:rPr>
              <a:t>, </a:t>
            </a:r>
            <a:r>
              <a:rPr sz="3200" smtClean="0">
                <a:solidFill>
                  <a:srgbClr val="002060"/>
                </a:solidFill>
                <a:latin typeface="Times New Roman" panose="02020603050405020304" pitchFamily="18" charset="0"/>
                <a:cs typeface="Times New Roman" panose="02020603050405020304" pitchFamily="18" charset="0"/>
              </a:rPr>
              <a:t>vận </a:t>
            </a:r>
            <a:r>
              <a:rPr sz="3200" dirty="0">
                <a:solidFill>
                  <a:srgbClr val="002060"/>
                </a:solidFill>
                <a:latin typeface="Times New Roman" panose="02020603050405020304" pitchFamily="18" charset="0"/>
                <a:cs typeface="Times New Roman" panose="02020603050405020304" pitchFamily="18" charset="0"/>
              </a:rPr>
              <a:t>dụng linh hoạt các phương pháp v</a:t>
            </a:r>
            <a:r>
              <a:rPr sz="3200" dirty="0">
                <a:solidFill>
                  <a:srgbClr val="002060"/>
                </a:solidFill>
                <a:latin typeface="Times New Roman" panose="02020603050405020304" pitchFamily="18" charset="0"/>
                <a:ea typeface="Times New Roman" panose="02020603050405020304" pitchFamily="18" charset="0"/>
              </a:rPr>
              <a:t>à</a:t>
            </a:r>
            <a:r>
              <a:rPr sz="3200" dirty="0">
                <a:solidFill>
                  <a:srgbClr val="002060"/>
                </a:solidFill>
                <a:latin typeface="Times New Roman" panose="02020603050405020304" pitchFamily="18" charset="0"/>
                <a:cs typeface="Times New Roman" panose="02020603050405020304" pitchFamily="18" charset="0"/>
              </a:rPr>
              <a:t> hình thức tổ chức dạy học để cho </a:t>
            </a:r>
            <a:r>
              <a:rPr sz="3200">
                <a:solidFill>
                  <a:srgbClr val="002060"/>
                </a:solidFill>
                <a:latin typeface="Times New Roman" panose="02020603050405020304" pitchFamily="18" charset="0"/>
                <a:cs typeface="Times New Roman" panose="02020603050405020304" pitchFamily="18" charset="0"/>
              </a:rPr>
              <a:t>các </a:t>
            </a:r>
            <a:r>
              <a:rPr sz="3200" smtClean="0">
                <a:solidFill>
                  <a:srgbClr val="002060"/>
                </a:solidFill>
                <a:latin typeface="Times New Roman" panose="02020603050405020304" pitchFamily="18" charset="0"/>
                <a:cs typeface="Times New Roman" panose="02020603050405020304" pitchFamily="18" charset="0"/>
              </a:rPr>
              <a:t>em </a:t>
            </a:r>
            <a:r>
              <a:rPr sz="3200" dirty="0">
                <a:solidFill>
                  <a:srgbClr val="002060"/>
                </a:solidFill>
                <a:latin typeface="Times New Roman" panose="02020603050405020304" pitchFamily="18" charset="0"/>
                <a:cs typeface="Times New Roman" panose="02020603050405020304" pitchFamily="18" charset="0"/>
              </a:rPr>
              <a:t>trong mỗi giờ học cũng nhu HĐNGLL các em có nhiều cơ hội giao tiếp.</a:t>
            </a:r>
            <a:endParaRPr sz="3200" dirty="0">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linds(horizontal)">
                                      <p:cBhvr>
                                        <p:cTn id="7" dur="5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blinds(horizontal)">
                                      <p:cBhvr>
                                        <p:cTn id="12"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p:nvPr/>
        </p:nvSpPr>
        <p:spPr>
          <a:xfrm>
            <a:off x="244475" y="148273"/>
            <a:ext cx="5288280" cy="56832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none">
            <a:spAutoFit/>
          </a:bodyPr>
          <a:lstStyle/>
          <a:p>
            <a:pPr>
              <a:spcBef>
                <a:spcPct val="20000"/>
              </a:spcBef>
              <a:buNone/>
            </a:pPr>
            <a:r>
              <a:rPr lang="it-IT" altLang="x-none" sz="3100" b="1" dirty="0">
                <a:solidFill>
                  <a:srgbClr val="FF3300"/>
                </a:solidFill>
                <a:latin typeface="Times New Roman" panose="02020603050405020304" pitchFamily="18" charset="0"/>
              </a:rPr>
              <a:t>V. KIẾN NGHỊ VÀ ĐỀ XUẤT</a:t>
            </a:r>
            <a:endParaRPr sz="3100" b="1" dirty="0">
              <a:solidFill>
                <a:srgbClr val="FF3300"/>
              </a:solidFill>
              <a:latin typeface="Times New Roman" panose="02020603050405020304" pitchFamily="18" charset="0"/>
            </a:endParaRPr>
          </a:p>
        </p:txBody>
      </p:sp>
      <p:sp>
        <p:nvSpPr>
          <p:cNvPr id="27651" name="Rectangle 1"/>
          <p:cNvSpPr/>
          <p:nvPr/>
        </p:nvSpPr>
        <p:spPr>
          <a:xfrm>
            <a:off x="180335" y="1105957"/>
            <a:ext cx="8710613" cy="2401887"/>
          </a:xfrm>
          <a:prstGeom prst="rect">
            <a:avLst/>
          </a:prstGeom>
          <a:noFill/>
          <a:ln w="9525">
            <a:noFill/>
          </a:ln>
        </p:spPr>
        <p:txBody>
          <a:bodyPr anchor="ctr" anchorCtr="0">
            <a:spAutoFit/>
          </a:bodyPr>
          <a:lstStyle/>
          <a:p>
            <a:pPr algn="just" eaLnBrk="0" hangingPunct="0"/>
            <a:r>
              <a:rPr sz="3000" b="1" dirty="0">
                <a:solidFill>
                  <a:srgbClr val="7030A0"/>
                </a:solidFill>
                <a:latin typeface="Times New Roman" panose="02020603050405020304" pitchFamily="18" charset="0"/>
                <a:cs typeface="Times New Roman" panose="02020603050405020304" pitchFamily="18" charset="0"/>
              </a:rPr>
              <a:t>  - </a:t>
            </a:r>
            <a:r>
              <a:rPr sz="3000" dirty="0">
                <a:solidFill>
                  <a:srgbClr val="7030A0"/>
                </a:solidFill>
                <a:latin typeface="Times New Roman" panose="02020603050405020304" pitchFamily="18" charset="0"/>
                <a:cs typeface="Times New Roman" panose="02020603050405020304" pitchFamily="18" charset="0"/>
              </a:rPr>
              <a:t>Đối với HS các em cần  mạnh dạn, tự tin trong các hoạt động giao tiếp phù hợp với các điều kiện của thực tế, vận dụng tốt kỹ năng giao tiếp v</a:t>
            </a:r>
            <a:r>
              <a:rPr sz="3000" dirty="0">
                <a:solidFill>
                  <a:srgbClr val="7030A0"/>
                </a:solidFill>
                <a:latin typeface="Times New Roman" panose="02020603050405020304" pitchFamily="18" charset="0"/>
                <a:ea typeface="Times New Roman" panose="02020603050405020304" pitchFamily="18" charset="0"/>
              </a:rPr>
              <a:t>à</a:t>
            </a:r>
            <a:r>
              <a:rPr sz="3000" dirty="0">
                <a:solidFill>
                  <a:srgbClr val="7030A0"/>
                </a:solidFill>
                <a:latin typeface="Times New Roman" panose="02020603050405020304" pitchFamily="18" charset="0"/>
                <a:cs typeface="Times New Roman" panose="02020603050405020304" pitchFamily="18" charset="0"/>
              </a:rPr>
              <a:t>o cuộc sống. Các em tham gia v</a:t>
            </a:r>
            <a:r>
              <a:rPr sz="3000" dirty="0">
                <a:solidFill>
                  <a:srgbClr val="7030A0"/>
                </a:solidFill>
                <a:latin typeface="Times New Roman" panose="02020603050405020304" pitchFamily="18" charset="0"/>
                <a:ea typeface="Times New Roman" panose="02020603050405020304" pitchFamily="18" charset="0"/>
              </a:rPr>
              <a:t>à</a:t>
            </a:r>
            <a:r>
              <a:rPr sz="3000" dirty="0">
                <a:solidFill>
                  <a:srgbClr val="7030A0"/>
                </a:solidFill>
                <a:latin typeface="Times New Roman" panose="02020603050405020304" pitchFamily="18" charset="0"/>
                <a:cs typeface="Times New Roman" panose="02020603050405020304" pitchFamily="18" charset="0"/>
              </a:rPr>
              <a:t>o học tập v</a:t>
            </a:r>
            <a:r>
              <a:rPr sz="3000" dirty="0">
                <a:solidFill>
                  <a:srgbClr val="7030A0"/>
                </a:solidFill>
                <a:latin typeface="Times New Roman" panose="02020603050405020304" pitchFamily="18" charset="0"/>
                <a:ea typeface="Times New Roman" panose="02020603050405020304" pitchFamily="18" charset="0"/>
              </a:rPr>
              <a:t>à</a:t>
            </a:r>
            <a:r>
              <a:rPr sz="3000" dirty="0">
                <a:solidFill>
                  <a:srgbClr val="7030A0"/>
                </a:solidFill>
                <a:latin typeface="Times New Roman" panose="02020603050405020304" pitchFamily="18" charset="0"/>
                <a:cs typeface="Times New Roman" panose="02020603050405020304" pitchFamily="18" charset="0"/>
              </a:rPr>
              <a:t> các hoạt động khác một cách chủ động, tích cực hơn. </a:t>
            </a:r>
            <a:endParaRPr sz="3000" dirty="0">
              <a:solidFill>
                <a:srgbClr val="7030A0"/>
              </a:solidFill>
              <a:latin typeface="Times New Roman" panose="02020603050405020304" pitchFamily="18" charset="0"/>
              <a:ea typeface="Times New Roman" panose="02020603050405020304" pitchFamily="18" charset="0"/>
            </a:endParaRPr>
          </a:p>
        </p:txBody>
      </p:sp>
      <p:sp>
        <p:nvSpPr>
          <p:cNvPr id="27652" name="Rectangle 1"/>
          <p:cNvSpPr/>
          <p:nvPr/>
        </p:nvSpPr>
        <p:spPr>
          <a:xfrm>
            <a:off x="244475" y="3780430"/>
            <a:ext cx="8710613" cy="1938020"/>
          </a:xfrm>
          <a:prstGeom prst="rect">
            <a:avLst/>
          </a:prstGeom>
          <a:noFill/>
          <a:ln w="9525">
            <a:noFill/>
          </a:ln>
        </p:spPr>
        <p:txBody>
          <a:bodyPr anchor="ctr" anchorCtr="0">
            <a:spAutoFit/>
          </a:bodyPr>
          <a:lstStyle/>
          <a:p>
            <a:pPr algn="just"/>
            <a:r>
              <a:rPr sz="3000" b="1" dirty="0">
                <a:solidFill>
                  <a:schemeClr val="accent1">
                    <a:lumMod val="50000"/>
                  </a:schemeClr>
                </a:solidFill>
                <a:latin typeface="Times New Roman" panose="02020603050405020304" pitchFamily="18" charset="0"/>
                <a:cs typeface="Times New Roman" panose="02020603050405020304" pitchFamily="18" charset="0"/>
              </a:rPr>
              <a:t>- </a:t>
            </a:r>
            <a:r>
              <a:rPr sz="3000" dirty="0">
                <a:solidFill>
                  <a:schemeClr val="accent1">
                    <a:lumMod val="50000"/>
                  </a:schemeClr>
                </a:solidFill>
                <a:latin typeface="Times New Roman" panose="02020603050405020304" pitchFamily="18" charset="0"/>
                <a:cs typeface="Times New Roman" panose="02020603050405020304" pitchFamily="18" charset="0"/>
              </a:rPr>
              <a:t>Đối với PH</a:t>
            </a:r>
            <a:r>
              <a:rPr sz="3000" b="1" dirty="0">
                <a:solidFill>
                  <a:schemeClr val="accent1">
                    <a:lumMod val="50000"/>
                  </a:schemeClr>
                </a:solidFill>
                <a:latin typeface="Times New Roman" panose="02020603050405020304" pitchFamily="18" charset="0"/>
                <a:cs typeface="Times New Roman" panose="02020603050405020304" pitchFamily="18" charset="0"/>
              </a:rPr>
              <a:t>. </a:t>
            </a:r>
            <a:r>
              <a:rPr sz="3000" dirty="0">
                <a:solidFill>
                  <a:schemeClr val="accent1">
                    <a:lumMod val="50000"/>
                  </a:schemeClr>
                </a:solidFill>
                <a:latin typeface="Times New Roman" panose="02020603050405020304" pitchFamily="18" charset="0"/>
                <a:cs typeface="Times New Roman" panose="02020603050405020304" pitchFamily="18" charset="0"/>
              </a:rPr>
              <a:t>Cần quan tâm đến con nhiều hơn, tạo nhiều cơ hội cho con được tham gia giao tiếp với những người trong gia đình với bạn bè, h</a:t>
            </a:r>
            <a:r>
              <a:rPr sz="3000" dirty="0">
                <a:solidFill>
                  <a:schemeClr val="accent1">
                    <a:lumMod val="50000"/>
                  </a:schemeClr>
                </a:solidFill>
                <a:latin typeface="Times New Roman" panose="02020603050405020304" pitchFamily="18" charset="0"/>
                <a:ea typeface="Times New Roman" panose="02020603050405020304" pitchFamily="18" charset="0"/>
              </a:rPr>
              <a:t>à</a:t>
            </a:r>
            <a:r>
              <a:rPr sz="3000" dirty="0">
                <a:solidFill>
                  <a:schemeClr val="accent1">
                    <a:lumMod val="50000"/>
                  </a:schemeClr>
                </a:solidFill>
                <a:latin typeface="Times New Roman" panose="02020603050405020304" pitchFamily="18" charset="0"/>
                <a:cs typeface="Times New Roman" panose="02020603050405020304" pitchFamily="18" charset="0"/>
              </a:rPr>
              <a:t>ng xóm với mọi người xung quanh.</a:t>
            </a:r>
            <a:endParaRPr sz="3000" dirty="0">
              <a:solidFill>
                <a:schemeClr val="accent1">
                  <a:lumMod val="50000"/>
                </a:schemeClr>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52">
                                            <p:txEl>
                                              <p:pRg st="0" end="0"/>
                                            </p:txEl>
                                          </p:spTgt>
                                        </p:tgtEl>
                                        <p:attrNameLst>
                                          <p:attrName>style.visibility</p:attrName>
                                        </p:attrNameLst>
                                      </p:cBhvr>
                                      <p:to>
                                        <p:strVal val="visible"/>
                                      </p:to>
                                    </p:set>
                                    <p:animEffect transition="in" filter="blinds(horizontal)">
                                      <p:cBhvr>
                                        <p:cTn id="12" dur="500"/>
                                        <p:tgtEl>
                                          <p:spTgt spid="276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lum bright="20001"/>
          </a:blip>
          <a:srcRect/>
          <a:stretch>
            <a:fillRect/>
          </a:stretch>
        </p:blipFill>
        <p:spPr bwMode="auto">
          <a:xfrm>
            <a:off x="0" y="0"/>
            <a:ext cx="9170988" cy="6858000"/>
          </a:xfrm>
          <a:prstGeom prst="rect">
            <a:avLst/>
          </a:prstGeom>
          <a:noFill/>
          <a:ln w="9525">
            <a:noFill/>
            <a:miter lim="800000"/>
            <a:headEnd/>
            <a:tailEnd/>
          </a:ln>
          <a:effectLst>
            <a:outerShdw dist="139700" dir="2700000" algn="tl" rotWithShape="0">
              <a:srgbClr val="333333">
                <a:alpha val="64998"/>
              </a:srgbClr>
            </a:outerShdw>
          </a:effectLst>
        </p:spPr>
      </p:pic>
      <p:sp>
        <p:nvSpPr>
          <p:cNvPr id="34818" name="Rectangle 5"/>
          <p:cNvSpPr>
            <a:spLocks noChangeArrowheads="1"/>
          </p:cNvSpPr>
          <p:nvPr/>
        </p:nvSpPr>
        <p:spPr bwMode="auto">
          <a:xfrm>
            <a:off x="500063" y="1697038"/>
            <a:ext cx="8056563" cy="2651125"/>
          </a:xfrm>
          <a:prstGeom prst="rect">
            <a:avLst/>
          </a:prstGeom>
          <a:noFill/>
          <a:ln w="9525">
            <a:noFill/>
            <a:miter lim="800000"/>
          </a:ln>
        </p:spPr>
        <p:txBody>
          <a:bodyPr>
            <a:spAutoFit/>
          </a:bodyPr>
          <a:lstStyle/>
          <a:p>
            <a:pPr marL="0" marR="0" lvl="0" indent="0" algn="ctr" defTabSz="457200" rtl="0" eaLnBrk="0" fontAlgn="base" latinLnBrk="0" hangingPunct="0">
              <a:lnSpc>
                <a:spcPct val="100000"/>
              </a:lnSpc>
              <a:spcBef>
                <a:spcPts val="600"/>
              </a:spcBef>
              <a:spcAft>
                <a:spcPct val="0"/>
              </a:spcAft>
              <a:buClrTx/>
              <a:buSzTx/>
              <a:buFontTx/>
              <a:buNone/>
              <a:defRPr/>
            </a:pPr>
            <a:r>
              <a:rPr kumimoji="0" lang="en-US" sz="8800" b="1" i="1" u="none" strike="noStrike" kern="1200" cap="none" spc="0" normalizeH="0" baseline="-25000" noProof="0" dirty="0" err="1">
                <a:ln>
                  <a:noFill/>
                </a:ln>
                <a:solidFill>
                  <a:srgbClr val="FF0000"/>
                </a:solidFill>
                <a:effectLst>
                  <a:outerShdw blurRad="38100" dist="38100" dir="2700000" algn="tl">
                    <a:srgbClr val="DDDDDD"/>
                  </a:outerShdw>
                </a:effectLst>
                <a:uLnTx/>
                <a:uFillTx/>
                <a:latin typeface="Times New Roman" panose="02020603050405020304" pitchFamily="18" charset="0"/>
                <a:ea typeface="MS PGothic" panose="020B0600070205080204" pitchFamily="34" charset="-128"/>
                <a:cs typeface="Times New Roman" panose="02020603050405020304" pitchFamily="18" charset="0"/>
              </a:rPr>
              <a:t>Trân</a:t>
            </a:r>
            <a:r>
              <a:rPr kumimoji="0" lang="en-US" sz="8800" b="1" i="1" u="none" strike="noStrike" kern="1200" cap="none" spc="0" normalizeH="0" baseline="-25000" noProof="0" dirty="0">
                <a:ln>
                  <a:noFill/>
                </a:ln>
                <a:solidFill>
                  <a:srgbClr val="FF0000"/>
                </a:solidFill>
                <a:effectLst>
                  <a:outerShdw blurRad="38100" dist="38100" dir="2700000" algn="tl">
                    <a:srgbClr val="DDDDDD"/>
                  </a:outerShdw>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sz="8800" b="1" i="1" u="none" strike="noStrike" kern="1200" cap="none" spc="0" normalizeH="0" baseline="-25000" noProof="0" dirty="0" err="1">
                <a:ln>
                  <a:noFill/>
                </a:ln>
                <a:solidFill>
                  <a:srgbClr val="FF0000"/>
                </a:solidFill>
                <a:effectLst>
                  <a:outerShdw blurRad="38100" dist="38100" dir="2700000" algn="tl">
                    <a:srgbClr val="DDDDDD"/>
                  </a:outerShdw>
                </a:effectLst>
                <a:uLnTx/>
                <a:uFillTx/>
                <a:latin typeface="Times New Roman" panose="02020603050405020304" pitchFamily="18" charset="0"/>
                <a:ea typeface="MS PGothic" panose="020B0600070205080204" pitchFamily="34" charset="-128"/>
                <a:cs typeface="Times New Roman" panose="02020603050405020304" pitchFamily="18" charset="0"/>
              </a:rPr>
              <a:t>trọng</a:t>
            </a:r>
            <a:r>
              <a:rPr kumimoji="0" lang="en-US" sz="8800" b="1" i="1" u="none" strike="noStrike" kern="1200" cap="none" spc="0" normalizeH="0" baseline="-25000" noProof="0" dirty="0">
                <a:ln>
                  <a:noFill/>
                </a:ln>
                <a:solidFill>
                  <a:srgbClr val="FF0000"/>
                </a:solidFill>
                <a:effectLst>
                  <a:outerShdw blurRad="38100" dist="38100" dir="2700000" algn="tl">
                    <a:srgbClr val="DDDDDD"/>
                  </a:outerShdw>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sz="8800" b="1" i="1" u="none" strike="noStrike" kern="1200" cap="none" spc="0" normalizeH="0" baseline="-25000" noProof="0" dirty="0" err="1">
                <a:ln>
                  <a:noFill/>
                </a:ln>
                <a:solidFill>
                  <a:srgbClr val="FF0000"/>
                </a:solidFill>
                <a:effectLst>
                  <a:outerShdw blurRad="38100" dist="38100" dir="2700000" algn="tl">
                    <a:srgbClr val="DDDDDD"/>
                  </a:outerShdw>
                </a:effectLst>
                <a:uLnTx/>
                <a:uFillTx/>
                <a:latin typeface="Times New Roman" panose="02020603050405020304" pitchFamily="18" charset="0"/>
                <a:ea typeface="MS PGothic" panose="020B0600070205080204" pitchFamily="34" charset="-128"/>
                <a:cs typeface="Times New Roman" panose="02020603050405020304" pitchFamily="18" charset="0"/>
              </a:rPr>
              <a:t>cảm</a:t>
            </a:r>
            <a:r>
              <a:rPr kumimoji="0" lang="en-US" sz="8800" b="1" i="1" u="none" strike="noStrike" kern="1200" cap="none" spc="0" normalizeH="0" baseline="-25000" noProof="0" dirty="0">
                <a:ln>
                  <a:noFill/>
                </a:ln>
                <a:solidFill>
                  <a:srgbClr val="FF0000"/>
                </a:solidFill>
                <a:effectLst>
                  <a:outerShdw blurRad="38100" dist="38100" dir="2700000" algn="tl">
                    <a:srgbClr val="DDDDDD"/>
                  </a:outerShdw>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sz="8800" b="1" i="1" u="none" strike="noStrike" kern="1200" cap="none" spc="0" normalizeH="0" baseline="-25000" noProof="0" dirty="0" err="1">
                <a:ln>
                  <a:noFill/>
                </a:ln>
                <a:solidFill>
                  <a:srgbClr val="FF0000"/>
                </a:solidFill>
                <a:effectLst>
                  <a:outerShdw blurRad="38100" dist="38100" dir="2700000" algn="tl">
                    <a:srgbClr val="DDDDDD"/>
                  </a:outerShdw>
                </a:effectLst>
                <a:uLnTx/>
                <a:uFillTx/>
                <a:latin typeface="Times New Roman" panose="02020603050405020304" pitchFamily="18" charset="0"/>
                <a:ea typeface="MS PGothic" panose="020B0600070205080204" pitchFamily="34" charset="-128"/>
                <a:cs typeface="Times New Roman" panose="02020603050405020304" pitchFamily="18" charset="0"/>
              </a:rPr>
              <a:t>ơn</a:t>
            </a:r>
            <a:r>
              <a:rPr kumimoji="0" lang="en-US" sz="8800" b="1" i="1" u="none" strike="noStrike" kern="1200" cap="none" spc="0" normalizeH="0" baseline="-25000" noProof="0" dirty="0">
                <a:ln>
                  <a:noFill/>
                </a:ln>
                <a:solidFill>
                  <a:srgbClr val="FF0000"/>
                </a:solidFill>
                <a:effectLst>
                  <a:outerShdw blurRad="38100" dist="38100" dir="2700000" algn="tl">
                    <a:srgbClr val="DDDDDD"/>
                  </a:outerShdw>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sz="8800" b="1" i="1" u="none" strike="noStrike" kern="1200" cap="none" spc="0" normalizeH="0" baseline="-25000" noProof="0" dirty="0" err="1">
                <a:ln>
                  <a:noFill/>
                </a:ln>
                <a:solidFill>
                  <a:srgbClr val="FF0000"/>
                </a:solidFill>
                <a:effectLst>
                  <a:outerShdw blurRad="38100" dist="38100" dir="2700000" algn="tl">
                    <a:srgbClr val="DDDDDD"/>
                  </a:outerShdw>
                </a:effectLst>
                <a:uLnTx/>
                <a:uFillTx/>
                <a:latin typeface="Times New Roman" panose="02020603050405020304" pitchFamily="18" charset="0"/>
                <a:ea typeface="MS PGothic" panose="020B0600070205080204" pitchFamily="34" charset="-128"/>
                <a:cs typeface="Times New Roman" panose="02020603050405020304" pitchFamily="18" charset="0"/>
              </a:rPr>
              <a:t>quý</a:t>
            </a:r>
            <a:r>
              <a:rPr kumimoji="0" lang="en-US" sz="8800" b="1" i="1" u="none" strike="noStrike" kern="1200" cap="none" spc="0" normalizeH="0" baseline="-25000" noProof="0" dirty="0">
                <a:ln>
                  <a:noFill/>
                </a:ln>
                <a:solidFill>
                  <a:srgbClr val="FF0000"/>
                </a:solidFill>
                <a:effectLst>
                  <a:outerShdw blurRad="38100" dist="38100" dir="2700000" algn="tl">
                    <a:srgbClr val="DDDDDD"/>
                  </a:outerShdw>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sz="8800" b="1" i="1" u="none" strike="noStrike" kern="1200" cap="none" spc="0" normalizeH="0" baseline="-25000" noProof="0" dirty="0" err="1">
                <a:ln>
                  <a:noFill/>
                </a:ln>
                <a:solidFill>
                  <a:srgbClr val="FF0000"/>
                </a:solidFill>
                <a:effectLst>
                  <a:outerShdw blurRad="38100" dist="38100" dir="2700000" algn="tl">
                    <a:srgbClr val="DDDDDD"/>
                  </a:outerShdw>
                </a:effectLst>
                <a:uLnTx/>
                <a:uFillTx/>
                <a:latin typeface="Times New Roman" panose="02020603050405020304" pitchFamily="18" charset="0"/>
                <a:ea typeface="MS PGothic" panose="020B0600070205080204" pitchFamily="34" charset="-128"/>
                <a:cs typeface="Times New Roman" panose="02020603050405020304" pitchFamily="18" charset="0"/>
              </a:rPr>
              <a:t>thầy</a:t>
            </a:r>
            <a:r>
              <a:rPr kumimoji="0" lang="en-US" sz="8800" b="1" i="1" u="none" strike="noStrike" kern="1200" cap="none" spc="0" normalizeH="0" baseline="-25000" noProof="0" dirty="0">
                <a:ln>
                  <a:noFill/>
                </a:ln>
                <a:solidFill>
                  <a:srgbClr val="FF0000"/>
                </a:solidFill>
                <a:effectLst>
                  <a:outerShdw blurRad="38100" dist="38100" dir="2700000" algn="tl">
                    <a:srgbClr val="DDDDDD"/>
                  </a:outerShdw>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sz="8800" b="1" i="1" u="none" strike="noStrike" kern="1200" cap="none" spc="0" normalizeH="0" baseline="-25000" noProof="0" dirty="0" err="1">
                <a:ln>
                  <a:noFill/>
                </a:ln>
                <a:solidFill>
                  <a:srgbClr val="FF0000"/>
                </a:solidFill>
                <a:effectLst>
                  <a:outerShdw blurRad="38100" dist="38100" dir="2700000" algn="tl">
                    <a:srgbClr val="DDDDDD"/>
                  </a:outerShdw>
                </a:effectLst>
                <a:uLnTx/>
                <a:uFillTx/>
                <a:latin typeface="Times New Roman" panose="02020603050405020304" pitchFamily="18" charset="0"/>
                <a:ea typeface="MS PGothic" panose="020B0600070205080204" pitchFamily="34" charset="-128"/>
                <a:cs typeface="Times New Roman" panose="02020603050405020304" pitchFamily="18" charset="0"/>
              </a:rPr>
              <a:t>cô</a:t>
            </a:r>
            <a:r>
              <a:rPr kumimoji="0" lang="en-US" sz="8800" b="1" i="1" u="none" strike="noStrike" kern="1200" cap="none" spc="0" normalizeH="0" baseline="-25000" noProof="0" dirty="0">
                <a:ln>
                  <a:noFill/>
                </a:ln>
                <a:solidFill>
                  <a:srgbClr val="FF0000"/>
                </a:solidFill>
                <a:effectLst>
                  <a:outerShdw blurRad="38100" dist="38100" dir="2700000" algn="tl">
                    <a:srgbClr val="DDDDDD"/>
                  </a:outerShdw>
                </a:effectLst>
                <a:uLnTx/>
                <a:uFillTx/>
                <a:latin typeface="Times New Roman" panose="02020603050405020304" pitchFamily="18" charset="0"/>
                <a:ea typeface="MS PGothic" panose="020B0600070205080204" pitchFamily="34" charset="-128"/>
                <a:cs typeface="Times New Roman" panose="02020603050405020304" pitchFamily="18" charset="0"/>
              </a:rPr>
              <a:t>!</a:t>
            </a:r>
          </a:p>
          <a:p>
            <a:pPr marL="0" marR="0" lvl="0" indent="0" algn="ctr" defTabSz="457200" rtl="0" eaLnBrk="0" fontAlgn="base" latinLnBrk="0" hangingPunct="0">
              <a:lnSpc>
                <a:spcPct val="100000"/>
              </a:lnSpc>
              <a:spcBef>
                <a:spcPts val="600"/>
              </a:spcBef>
              <a:spcAft>
                <a:spcPct val="0"/>
              </a:spcAft>
              <a:buClrTx/>
              <a:buSzTx/>
              <a:buFontTx/>
              <a:buNone/>
              <a:defRPr/>
            </a:pPr>
            <a:endParaRPr kumimoji="0" lang="en-US" sz="6600" b="1" i="1" u="none" strike="noStrike" kern="1200" cap="none" spc="0" normalizeH="0" baseline="-25000" noProof="0" dirty="0">
              <a:ln>
                <a:noFill/>
              </a:ln>
              <a:solidFill>
                <a:srgbClr val="0070C0"/>
              </a:solidFill>
              <a:effectLst>
                <a:outerShdw blurRad="38100" dist="38100" dir="2700000" algn="tl">
                  <a:srgbClr val="DDDDDD"/>
                </a:outerShdw>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29700" name="Rectangle 6"/>
          <p:cNvSpPr/>
          <p:nvPr/>
        </p:nvSpPr>
        <p:spPr>
          <a:xfrm>
            <a:off x="2098675" y="3022600"/>
            <a:ext cx="5562600" cy="2628900"/>
          </a:xfrm>
          <a:prstGeom prst="rect">
            <a:avLst/>
          </a:prstGeom>
          <a:noFill/>
          <a:ln w="9525">
            <a:noFill/>
          </a:ln>
        </p:spPr>
        <p:txBody>
          <a:bodyPr/>
          <a:lstStyle/>
          <a:p>
            <a:pPr marL="342900" indent="-342900" algn="ctr">
              <a:lnSpc>
                <a:spcPct val="150000"/>
              </a:lnSpc>
              <a:spcBef>
                <a:spcPts val="600"/>
              </a:spcBef>
            </a:pPr>
            <a:endParaRPr sz="2100" b="1" i="1" dirty="0">
              <a:solidFill>
                <a:srgbClr val="0070C0"/>
              </a:solidFill>
              <a:latin typeface="Arial" panose="020B0604020202020204" pitchFamily="34" charset="0"/>
            </a:endParaRPr>
          </a:p>
          <a:p>
            <a:pPr marL="342900" indent="-342900" algn="ctr">
              <a:lnSpc>
                <a:spcPct val="150000"/>
              </a:lnSpc>
              <a:spcBef>
                <a:spcPts val="600"/>
              </a:spcBef>
            </a:pPr>
            <a:endParaRPr sz="2100" b="1" i="1" dirty="0">
              <a:solidFill>
                <a:srgbClr val="0070C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3415" y="186211"/>
            <a:ext cx="5714970" cy="64611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en-US" sz="3600" b="1">
                <a:solidFill>
                  <a:srgbClr val="C00000"/>
                </a:solidFill>
                <a:latin typeface="Times New Roman" panose="02020603050405020304" pitchFamily="18" charset="0"/>
                <a:cs typeface="Times New Roman" panose="02020603050405020304" pitchFamily="18" charset="0"/>
              </a:rPr>
              <a:t>Nội </a:t>
            </a:r>
            <a:r>
              <a:rPr lang="en-US" sz="3600" b="1" smtClean="0">
                <a:solidFill>
                  <a:srgbClr val="C00000"/>
                </a:solidFill>
                <a:latin typeface="Times New Roman" panose="02020603050405020304" pitchFamily="18" charset="0"/>
                <a:cs typeface="Times New Roman" panose="02020603050405020304" pitchFamily="18" charset="0"/>
              </a:rPr>
              <a:t>dung</a:t>
            </a:r>
            <a:endParaRPr lang="en-US" sz="3600" b="1">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95536" y="1340803"/>
            <a:ext cx="8136904" cy="5835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auto">
              <a:spcBef>
                <a:spcPts val="0"/>
              </a:spcBef>
              <a:spcAft>
                <a:spcPts val="0"/>
              </a:spcAft>
              <a:defRPr/>
            </a:pPr>
            <a:r>
              <a:rPr lang="en-US" sz="3200" b="1">
                <a:latin typeface="Times New Roman" panose="02020603050405020304" pitchFamily="18" charset="0"/>
                <a:cs typeface="Times New Roman" panose="02020603050405020304" pitchFamily="18" charset="0"/>
              </a:rPr>
              <a:t>I. LÍ DO CHỌN GIẢI PHÁP </a:t>
            </a:r>
          </a:p>
        </p:txBody>
      </p:sp>
      <p:sp>
        <p:nvSpPr>
          <p:cNvPr id="4" name="TextBox 3"/>
          <p:cNvSpPr txBox="1"/>
          <p:nvPr/>
        </p:nvSpPr>
        <p:spPr>
          <a:xfrm>
            <a:off x="395536" y="2433036"/>
            <a:ext cx="8136904" cy="5835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auto">
              <a:spcBef>
                <a:spcPts val="0"/>
              </a:spcBef>
              <a:spcAft>
                <a:spcPts val="0"/>
              </a:spcAft>
              <a:defRPr/>
            </a:pPr>
            <a:r>
              <a:rPr lang="en-US" sz="3200" b="1">
                <a:latin typeface="Times New Roman" panose="02020603050405020304" pitchFamily="18" charset="0"/>
                <a:cs typeface="Times New Roman" panose="02020603050405020304" pitchFamily="18" charset="0"/>
              </a:rPr>
              <a:t>II. THỰC TRẠNG CỦA VẤN ĐỀ</a:t>
            </a:r>
          </a:p>
        </p:txBody>
      </p:sp>
      <p:sp>
        <p:nvSpPr>
          <p:cNvPr id="6" name="TextBox 5"/>
          <p:cNvSpPr txBox="1"/>
          <p:nvPr/>
        </p:nvSpPr>
        <p:spPr>
          <a:xfrm>
            <a:off x="395536" y="3570441"/>
            <a:ext cx="8136904" cy="5835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auto">
              <a:spcBef>
                <a:spcPts val="0"/>
              </a:spcBef>
              <a:spcAft>
                <a:spcPts val="0"/>
              </a:spcAft>
              <a:defRPr/>
            </a:pPr>
            <a:r>
              <a:rPr lang="en-US" sz="3200" b="1">
                <a:latin typeface="Times New Roman" panose="02020603050405020304" pitchFamily="18" charset="0"/>
                <a:cs typeface="Times New Roman" panose="02020603050405020304" pitchFamily="18" charset="0"/>
              </a:rPr>
              <a:t>III. CÁC BIỆN PHÁP THỰC HIỆN</a:t>
            </a:r>
            <a:endParaRPr lang="en-US" sz="3200"/>
          </a:p>
        </p:txBody>
      </p:sp>
      <p:sp>
        <p:nvSpPr>
          <p:cNvPr id="8" name="TextBox 6"/>
          <p:cNvSpPr txBox="1"/>
          <p:nvPr/>
        </p:nvSpPr>
        <p:spPr>
          <a:xfrm>
            <a:off x="395536" y="4707612"/>
            <a:ext cx="8136904" cy="5835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auto">
              <a:spcBef>
                <a:spcPts val="0"/>
              </a:spcBef>
              <a:spcAft>
                <a:spcPts val="0"/>
              </a:spcAft>
              <a:defRPr/>
            </a:pPr>
            <a:r>
              <a:rPr lang="en-US" sz="3200" b="1">
                <a:latin typeface="Times New Roman" panose="02020603050405020304" pitchFamily="18" charset="0"/>
                <a:cs typeface="Times New Roman" panose="02020603050405020304" pitchFamily="18" charset="0"/>
              </a:rPr>
              <a:t>IV. KẾT QUẢ</a:t>
            </a:r>
            <a:r>
              <a:rPr lang="en-US" sz="3200" b="1" smtClean="0">
                <a:latin typeface="Times New Roman" panose="02020603050405020304" pitchFamily="18" charset="0"/>
                <a:cs typeface="Times New Roman" panose="02020603050405020304" pitchFamily="18" charset="0"/>
              </a:rPr>
              <a:t> </a:t>
            </a:r>
            <a:endParaRPr lang="en-US" sz="3200"/>
          </a:p>
        </p:txBody>
      </p:sp>
      <p:sp>
        <p:nvSpPr>
          <p:cNvPr id="5" name="TextBox 6"/>
          <p:cNvSpPr txBox="1"/>
          <p:nvPr/>
        </p:nvSpPr>
        <p:spPr>
          <a:xfrm>
            <a:off x="395536" y="5799812"/>
            <a:ext cx="8136904" cy="5835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auto">
              <a:spcBef>
                <a:spcPts val="0"/>
              </a:spcBef>
              <a:spcAft>
                <a:spcPts val="0"/>
              </a:spcAft>
              <a:defRPr/>
            </a:pPr>
            <a:r>
              <a:rPr lang="en-US" sz="3200" b="1">
                <a:latin typeface="Times New Roman" panose="02020603050405020304" pitchFamily="18" charset="0"/>
                <a:cs typeface="Times New Roman" panose="02020603050405020304" pitchFamily="18" charset="0"/>
              </a:rPr>
              <a:t>V. </a:t>
            </a:r>
            <a:r>
              <a:rPr lang="en-US" sz="3200" b="1" smtClean="0">
                <a:latin typeface="Times New Roman" panose="02020603050405020304" pitchFamily="18" charset="0"/>
                <a:cs typeface="Times New Roman" panose="02020603050405020304" pitchFamily="18" charset="0"/>
              </a:rPr>
              <a:t> ĐỀ XUẤT VÀ KIẾN NGHỊ</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cBhvr>
                                    </p:anim>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6" grpId="0" bldLvl="0" animBg="1"/>
      <p:bldP spid="8" grpId="0" bldLvl="0" animBg="1"/>
      <p:bldP spid="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68630" y="724528"/>
            <a:ext cx="3818362" cy="560675"/>
          </a:xfrm>
          <a:solidFill>
            <a:srgbClr val="FFFF00"/>
          </a:solidFill>
        </p:spPr>
        <p:txBody>
          <a:bodyPr/>
          <a:lstStyle/>
          <a:p>
            <a:pPr algn="l" eaLnBrk="1" hangingPunct="1"/>
            <a:r>
              <a:rPr lang="en-US" altLang="en-US" sz="2800" b="1" dirty="0" smtClean="0">
                <a:solidFill>
                  <a:srgbClr val="0000FF"/>
                </a:solidFill>
                <a:latin typeface="Times New Roman" panose="02020603050405020304" pitchFamily="18" charset="0"/>
                <a:cs typeface="Times New Roman" panose="02020603050405020304" pitchFamily="18" charset="0"/>
              </a:rPr>
              <a:t>1. </a:t>
            </a:r>
            <a:r>
              <a:rPr lang="en-US" altLang="en-US" sz="2800" b="1" dirty="0" err="1" smtClean="0">
                <a:solidFill>
                  <a:srgbClr val="0000FF"/>
                </a:solidFill>
                <a:latin typeface="Times New Roman" panose="02020603050405020304" pitchFamily="18" charset="0"/>
                <a:cs typeface="Times New Roman" panose="02020603050405020304" pitchFamily="18" charset="0"/>
              </a:rPr>
              <a:t>Lí</a:t>
            </a:r>
            <a:r>
              <a:rPr lang="en-US" altLang="en-US" sz="2800" b="1" dirty="0" smtClean="0">
                <a:solidFill>
                  <a:srgbClr val="0000FF"/>
                </a:solidFill>
                <a:latin typeface="Times New Roman" panose="02020603050405020304" pitchFamily="18" charset="0"/>
                <a:cs typeface="Times New Roman" panose="02020603050405020304" pitchFamily="18" charset="0"/>
              </a:rPr>
              <a:t> do </a:t>
            </a:r>
            <a:r>
              <a:rPr lang="en-US" altLang="en-US" sz="2800" b="1" dirty="0" err="1" smtClean="0">
                <a:solidFill>
                  <a:srgbClr val="0000FF"/>
                </a:solidFill>
                <a:latin typeface="Times New Roman" panose="02020603050405020304" pitchFamily="18" charset="0"/>
                <a:cs typeface="Times New Roman" panose="02020603050405020304" pitchFamily="18" charset="0"/>
              </a:rPr>
              <a:t>chọn</a:t>
            </a:r>
            <a:r>
              <a:rPr lang="en-US" altLang="en-US" sz="2800" b="1" dirty="0" smtClean="0">
                <a:solidFill>
                  <a:srgbClr val="0000FF"/>
                </a:solidFill>
                <a:latin typeface="Times New Roman" panose="02020603050405020304" pitchFamily="18" charset="0"/>
                <a:cs typeface="Times New Roman" panose="02020603050405020304" pitchFamily="18" charset="0"/>
              </a:rPr>
              <a:t> giải pháp</a:t>
            </a:r>
          </a:p>
        </p:txBody>
      </p:sp>
      <p:grpSp>
        <p:nvGrpSpPr>
          <p:cNvPr id="6" name="Group 3"/>
          <p:cNvGrpSpPr/>
          <p:nvPr/>
        </p:nvGrpSpPr>
        <p:grpSpPr bwMode="auto">
          <a:xfrm>
            <a:off x="149564" y="1606313"/>
            <a:ext cx="2391270" cy="3287569"/>
            <a:chOff x="712" y="1284"/>
            <a:chExt cx="1300" cy="2038"/>
          </a:xfrm>
        </p:grpSpPr>
        <p:sp>
          <p:nvSpPr>
            <p:cNvPr id="7" name="AutoShape 4"/>
            <p:cNvSpPr>
              <a:spLocks noChangeArrowheads="1"/>
            </p:cNvSpPr>
            <p:nvPr/>
          </p:nvSpPr>
          <p:spPr bwMode="gray">
            <a:xfrm>
              <a:off x="712" y="1522"/>
              <a:ext cx="1293" cy="1800"/>
            </a:xfrm>
            <a:prstGeom prst="roundRect">
              <a:avLst>
                <a:gd name="adj" fmla="val 17509"/>
              </a:avLst>
            </a:prstGeom>
            <a:gradFill rotWithShape="1">
              <a:gsLst>
                <a:gs pos="0">
                  <a:srgbClr val="4E91D4"/>
                </a:gs>
                <a:gs pos="100000">
                  <a:srgbClr val="3477A4"/>
                </a:gs>
              </a:gsLst>
              <a:lin ang="2700000" scaled="1"/>
            </a:gradFill>
            <a:ln w="9525">
              <a:noFill/>
              <a:round/>
            </a:ln>
            <a:effectLst/>
          </p:spPr>
          <p:txBody>
            <a:bodyPr wrap="none" anchor="ctr"/>
            <a:lstStyle/>
            <a:p>
              <a:pPr eaLnBrk="1" hangingPunct="1"/>
              <a:endParaRPr lang="en-US" altLang="en-US" sz="2000">
                <a:latin typeface="Times New Roman" panose="02020603050405020304" pitchFamily="18" charset="0"/>
                <a:cs typeface="Times New Roman" panose="02020603050405020304" pitchFamily="18" charset="0"/>
              </a:endParaRPr>
            </a:p>
          </p:txBody>
        </p:sp>
        <p:sp>
          <p:nvSpPr>
            <p:cNvPr id="8" name="AutoShape 5"/>
            <p:cNvSpPr>
              <a:spLocks noChangeArrowheads="1"/>
            </p:cNvSpPr>
            <p:nvPr/>
          </p:nvSpPr>
          <p:spPr bwMode="gray">
            <a:xfrm>
              <a:off x="741" y="1536"/>
              <a:ext cx="1271" cy="1710"/>
            </a:xfrm>
            <a:prstGeom prst="roundRect">
              <a:avLst>
                <a:gd name="adj" fmla="val 16667"/>
              </a:avLst>
            </a:prstGeom>
            <a:solidFill>
              <a:srgbClr val="CCFF33"/>
            </a:solidFill>
            <a:ln w="9525">
              <a:noFill/>
              <a:round/>
            </a:ln>
            <a:effectLst/>
          </p:spPr>
          <p:txBody>
            <a:bodyPr wrap="none" anchor="ctr"/>
            <a:lstStyle/>
            <a:p>
              <a:pPr eaLnBrk="1" hangingPunct="1"/>
              <a:endParaRPr lang="en-US" altLang="en-US" sz="2000">
                <a:latin typeface="Times New Roman" panose="02020603050405020304" pitchFamily="18" charset="0"/>
                <a:cs typeface="Times New Roman" panose="02020603050405020304" pitchFamily="18" charset="0"/>
              </a:endParaRPr>
            </a:p>
          </p:txBody>
        </p:sp>
        <p:sp>
          <p:nvSpPr>
            <p:cNvPr id="20" name="Oval 15"/>
            <p:cNvSpPr>
              <a:spLocks noChangeArrowheads="1"/>
            </p:cNvSpPr>
            <p:nvPr/>
          </p:nvSpPr>
          <p:spPr bwMode="gray">
            <a:xfrm>
              <a:off x="1218" y="1312"/>
              <a:ext cx="319" cy="219"/>
            </a:xfrm>
            <a:prstGeom prst="ellipse">
              <a:avLst/>
            </a:prstGeom>
            <a:solidFill>
              <a:srgbClr val="FF99FF"/>
            </a:solidFill>
            <a:ln w="9525" algn="ctr">
              <a:noFill/>
              <a:round/>
            </a:ln>
            <a:effectLst/>
          </p:spPr>
          <p:txBody>
            <a:bodyPr vert="eaVert" wrap="none" anchor="ctr"/>
            <a:lstStyle/>
            <a:p>
              <a:pPr eaLnBrk="1" hangingPunct="1"/>
              <a:endParaRPr lang="en-US" altLang="en-US" sz="2000">
                <a:latin typeface="Times New Roman" panose="02020603050405020304" pitchFamily="18" charset="0"/>
                <a:cs typeface="Times New Roman" panose="02020603050405020304" pitchFamily="18" charset="0"/>
              </a:endParaRPr>
            </a:p>
          </p:txBody>
        </p:sp>
        <p:sp>
          <p:nvSpPr>
            <p:cNvPr id="14" name="Text Box 16"/>
            <p:cNvSpPr txBox="1">
              <a:spLocks noChangeArrowheads="1"/>
            </p:cNvSpPr>
            <p:nvPr/>
          </p:nvSpPr>
          <p:spPr bwMode="gray">
            <a:xfrm>
              <a:off x="1298" y="1284"/>
              <a:ext cx="144" cy="247"/>
            </a:xfrm>
            <a:prstGeom prst="rect">
              <a:avLst/>
            </a:prstGeom>
            <a:noFill/>
            <a:ln w="9525" algn="ctr">
              <a:noFill/>
              <a:miter lim="800000"/>
            </a:ln>
            <a:effectLst/>
          </p:spPr>
          <p:txBody>
            <a:bodyPr wrap="square">
              <a:spAutoFit/>
            </a:bodyPr>
            <a:lstStyle/>
            <a:p>
              <a:pPr algn="ctr" eaLnBrk="1" hangingPunct="1"/>
              <a:r>
                <a:rPr lang="en-US" alt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p>
          </p:txBody>
        </p:sp>
        <p:sp>
          <p:nvSpPr>
            <p:cNvPr id="15" name="Text Box 17"/>
            <p:cNvSpPr txBox="1">
              <a:spLocks noChangeArrowheads="1"/>
            </p:cNvSpPr>
            <p:nvPr/>
          </p:nvSpPr>
          <p:spPr bwMode="gray">
            <a:xfrm>
              <a:off x="741" y="2093"/>
              <a:ext cx="1236" cy="191"/>
            </a:xfrm>
            <a:prstGeom prst="rect">
              <a:avLst/>
            </a:prstGeom>
            <a:noFill/>
            <a:ln w="9525" algn="ctr">
              <a:noFill/>
              <a:miter lim="800000"/>
            </a:ln>
            <a:effectLst/>
          </p:spPr>
          <p:txBody>
            <a:bodyPr wrap="square">
              <a:spAutoFit/>
            </a:bodyPr>
            <a:lstStyle/>
            <a:p>
              <a:pPr algn="just" eaLnBrk="1" hangingPunct="1">
                <a:spcBef>
                  <a:spcPct val="50000"/>
                </a:spcBef>
              </a:pPr>
              <a:endParaRPr lang="en-US" altLang="en-US" sz="1400" b="1" dirty="0" smtClean="0">
                <a:latin typeface="Times New Roman" panose="02020603050405020304" pitchFamily="18" charset="0"/>
                <a:cs typeface="Times New Roman" panose="02020603050405020304" pitchFamily="18" charset="0"/>
              </a:endParaRPr>
            </a:p>
          </p:txBody>
        </p:sp>
      </p:grpSp>
      <p:grpSp>
        <p:nvGrpSpPr>
          <p:cNvPr id="21" name="Group 18"/>
          <p:cNvGrpSpPr/>
          <p:nvPr/>
        </p:nvGrpSpPr>
        <p:grpSpPr bwMode="auto">
          <a:xfrm>
            <a:off x="2677093" y="1645963"/>
            <a:ext cx="2895600" cy="3416550"/>
            <a:chOff x="2063" y="1265"/>
            <a:chExt cx="1472" cy="2162"/>
          </a:xfrm>
          <a:solidFill>
            <a:srgbClr val="66FF66"/>
          </a:solidFill>
        </p:grpSpPr>
        <p:sp>
          <p:nvSpPr>
            <p:cNvPr id="22" name="AutoShape 19"/>
            <p:cNvSpPr>
              <a:spLocks noChangeArrowheads="1"/>
            </p:cNvSpPr>
            <p:nvPr/>
          </p:nvSpPr>
          <p:spPr bwMode="gray">
            <a:xfrm>
              <a:off x="2063" y="1476"/>
              <a:ext cx="1443" cy="1951"/>
            </a:xfrm>
            <a:prstGeom prst="roundRect">
              <a:avLst>
                <a:gd name="adj" fmla="val 17509"/>
              </a:avLst>
            </a:prstGeom>
            <a:solidFill>
              <a:srgbClr val="FF9900"/>
            </a:solidFill>
            <a:ln w="28575">
              <a:noFill/>
              <a:round/>
            </a:ln>
            <a:effectLst/>
          </p:spPr>
          <p:txBody>
            <a:bodyPr wrap="none" anchor="ctr"/>
            <a:lstStyle/>
            <a:p>
              <a:pPr eaLnBrk="1" hangingPunct="1"/>
              <a:endParaRPr lang="en-US" altLang="en-US"/>
            </a:p>
          </p:txBody>
        </p:sp>
        <p:sp>
          <p:nvSpPr>
            <p:cNvPr id="23" name="AutoShape 20"/>
            <p:cNvSpPr>
              <a:spLocks noChangeArrowheads="1"/>
            </p:cNvSpPr>
            <p:nvPr/>
          </p:nvSpPr>
          <p:spPr bwMode="gray">
            <a:xfrm>
              <a:off x="2244" y="1495"/>
              <a:ext cx="1291" cy="1766"/>
            </a:xfrm>
            <a:prstGeom prst="roundRect">
              <a:avLst>
                <a:gd name="adj" fmla="val 16667"/>
              </a:avLst>
            </a:prstGeom>
            <a:solidFill>
              <a:srgbClr val="FFFF99"/>
            </a:solidFill>
            <a:ln w="28575">
              <a:noFill/>
              <a:round/>
            </a:ln>
            <a:effectLst/>
          </p:spPr>
          <p:txBody>
            <a:bodyPr wrap="none" anchor="ctr"/>
            <a:lstStyle/>
            <a:p>
              <a:pPr eaLnBrk="1" hangingPunct="1"/>
              <a:endParaRPr lang="en-US" altLang="en-US"/>
            </a:p>
          </p:txBody>
        </p:sp>
        <p:sp>
          <p:nvSpPr>
            <p:cNvPr id="27" name="Oval 24"/>
            <p:cNvSpPr>
              <a:spLocks noChangeArrowheads="1"/>
            </p:cNvSpPr>
            <p:nvPr/>
          </p:nvSpPr>
          <p:spPr bwMode="gray">
            <a:xfrm>
              <a:off x="2710" y="1265"/>
              <a:ext cx="359" cy="229"/>
            </a:xfrm>
            <a:prstGeom prst="ellipse">
              <a:avLst/>
            </a:prstGeom>
            <a:solidFill>
              <a:srgbClr val="FFC000"/>
            </a:solidFill>
            <a:ln w="28575" algn="ctr">
              <a:noFill/>
              <a:round/>
            </a:ln>
            <a:effectLst/>
          </p:spPr>
          <p:txBody>
            <a:bodyPr vert="eaVert" wrap="none" anchor="ctr"/>
            <a:lstStyle/>
            <a:p>
              <a:pPr eaLnBrk="1" hangingPunct="1"/>
              <a:endParaRPr lang="en-US" altLang="en-US"/>
            </a:p>
          </p:txBody>
        </p:sp>
        <p:sp>
          <p:nvSpPr>
            <p:cNvPr id="31" name="Text Box 28"/>
            <p:cNvSpPr txBox="1">
              <a:spLocks noChangeArrowheads="1"/>
            </p:cNvSpPr>
            <p:nvPr/>
          </p:nvSpPr>
          <p:spPr bwMode="gray">
            <a:xfrm>
              <a:off x="2806" y="1265"/>
              <a:ext cx="158" cy="291"/>
            </a:xfrm>
            <a:prstGeom prst="rect">
              <a:avLst/>
            </a:prstGeom>
            <a:noFill/>
            <a:ln w="28575" algn="ctr">
              <a:noFill/>
              <a:miter lim="800000"/>
            </a:ln>
            <a:effectLst/>
          </p:spPr>
          <p:txBody>
            <a:bodyPr wrap="none">
              <a:spAutoFit/>
            </a:bodyPr>
            <a:lstStyle/>
            <a:p>
              <a:pPr algn="ctr" eaLnBrk="1" hangingPunct="1"/>
              <a:r>
                <a:rPr lang="en-US" altLang="en-US" sz="2400" b="1" dirty="0">
                  <a:solidFill>
                    <a:srgbClr val="FF0000"/>
                  </a:solidFill>
                  <a:latin typeface="Times New Roman" panose="02020603050405020304" pitchFamily="18" charset="0"/>
                  <a:cs typeface="Times New Roman" panose="02020603050405020304" pitchFamily="18" charset="0"/>
                </a:rPr>
                <a:t>2</a:t>
              </a:r>
              <a:endParaRPr lang="en-US" altLang="en-US" b="1" dirty="0">
                <a:solidFill>
                  <a:srgbClr val="FF0000"/>
                </a:solidFill>
                <a:latin typeface="Times New Roman" panose="02020603050405020304" pitchFamily="18" charset="0"/>
                <a:cs typeface="Times New Roman" panose="02020603050405020304" pitchFamily="18" charset="0"/>
              </a:endParaRPr>
            </a:p>
          </p:txBody>
        </p:sp>
      </p:grpSp>
      <p:grpSp>
        <p:nvGrpSpPr>
          <p:cNvPr id="35" name="Group 32"/>
          <p:cNvGrpSpPr/>
          <p:nvPr/>
        </p:nvGrpSpPr>
        <p:grpSpPr bwMode="auto">
          <a:xfrm>
            <a:off x="6019800" y="1554904"/>
            <a:ext cx="2816902" cy="3252365"/>
            <a:chOff x="3696" y="1233"/>
            <a:chExt cx="1363" cy="2057"/>
          </a:xfrm>
          <a:solidFill>
            <a:srgbClr val="00FF99"/>
          </a:solidFill>
        </p:grpSpPr>
        <p:sp>
          <p:nvSpPr>
            <p:cNvPr id="36" name="AutoShape 33"/>
            <p:cNvSpPr>
              <a:spLocks noChangeArrowheads="1"/>
            </p:cNvSpPr>
            <p:nvPr/>
          </p:nvSpPr>
          <p:spPr bwMode="gray">
            <a:xfrm>
              <a:off x="3696" y="1490"/>
              <a:ext cx="1363" cy="1800"/>
            </a:xfrm>
            <a:prstGeom prst="roundRect">
              <a:avLst>
                <a:gd name="adj" fmla="val 17509"/>
              </a:avLst>
            </a:prstGeom>
            <a:solidFill>
              <a:srgbClr val="FF3399"/>
            </a:solidFill>
            <a:ln w="9525">
              <a:noFill/>
              <a:round/>
            </a:ln>
            <a:effectLst/>
          </p:spPr>
          <p:txBody>
            <a:bodyPr wrap="none" anchor="ctr"/>
            <a:lstStyle/>
            <a:p>
              <a:pPr eaLnBrk="1" hangingPunct="1"/>
              <a:endParaRPr lang="en-US" altLang="en-US"/>
            </a:p>
          </p:txBody>
        </p:sp>
        <p:sp>
          <p:nvSpPr>
            <p:cNvPr id="37" name="AutoShape 34"/>
            <p:cNvSpPr>
              <a:spLocks noChangeArrowheads="1"/>
            </p:cNvSpPr>
            <p:nvPr/>
          </p:nvSpPr>
          <p:spPr bwMode="gray">
            <a:xfrm>
              <a:off x="3730" y="1509"/>
              <a:ext cx="1295" cy="1766"/>
            </a:xfrm>
            <a:prstGeom prst="roundRect">
              <a:avLst>
                <a:gd name="adj" fmla="val 16667"/>
              </a:avLst>
            </a:prstGeom>
            <a:grpFill/>
            <a:ln w="9525">
              <a:noFill/>
              <a:round/>
            </a:ln>
            <a:effectLst/>
          </p:spPr>
          <p:txBody>
            <a:bodyPr wrap="none" anchor="ctr"/>
            <a:lstStyle/>
            <a:p>
              <a:pPr eaLnBrk="1" hangingPunct="1"/>
              <a:endParaRPr lang="en-US" altLang="en-US"/>
            </a:p>
          </p:txBody>
        </p:sp>
        <p:sp>
          <p:nvSpPr>
            <p:cNvPr id="46" name="Oval 39"/>
            <p:cNvSpPr>
              <a:spLocks noChangeArrowheads="1"/>
            </p:cNvSpPr>
            <p:nvPr/>
          </p:nvSpPr>
          <p:spPr bwMode="gray">
            <a:xfrm>
              <a:off x="4190" y="1258"/>
              <a:ext cx="324" cy="241"/>
            </a:xfrm>
            <a:prstGeom prst="ellipse">
              <a:avLst/>
            </a:prstGeom>
            <a:solidFill>
              <a:srgbClr val="FFFF00"/>
            </a:solidFill>
            <a:ln w="9525" algn="ctr">
              <a:noFill/>
              <a:round/>
            </a:ln>
            <a:effectLst/>
          </p:spPr>
          <p:txBody>
            <a:bodyPr vert="eaVert" wrap="none" anchor="ctr"/>
            <a:lstStyle/>
            <a:p>
              <a:pPr eaLnBrk="1" hangingPunct="1"/>
              <a:endParaRPr lang="en-US" altLang="en-US"/>
            </a:p>
          </p:txBody>
        </p:sp>
        <p:sp>
          <p:nvSpPr>
            <p:cNvPr id="41" name="Text Box 43"/>
            <p:cNvSpPr txBox="1">
              <a:spLocks noChangeArrowheads="1"/>
            </p:cNvSpPr>
            <p:nvPr/>
          </p:nvSpPr>
          <p:spPr bwMode="gray">
            <a:xfrm>
              <a:off x="4276" y="1233"/>
              <a:ext cx="150" cy="291"/>
            </a:xfrm>
            <a:prstGeom prst="rect">
              <a:avLst/>
            </a:prstGeom>
            <a:noFill/>
            <a:ln w="9525" algn="ctr">
              <a:noFill/>
              <a:miter lim="800000"/>
            </a:ln>
            <a:effectLst/>
          </p:spPr>
          <p:txBody>
            <a:bodyPr wrap="none">
              <a:spAutoFit/>
            </a:bodyPr>
            <a:lstStyle/>
            <a:p>
              <a:pPr algn="ctr" eaLnBrk="1" hangingPunct="1"/>
              <a:r>
                <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en-US" alt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2" name="Text Box 44"/>
            <p:cNvSpPr txBox="1">
              <a:spLocks noChangeArrowheads="1"/>
            </p:cNvSpPr>
            <p:nvPr/>
          </p:nvSpPr>
          <p:spPr bwMode="gray">
            <a:xfrm>
              <a:off x="3737" y="1499"/>
              <a:ext cx="1296" cy="174"/>
            </a:xfrm>
            <a:prstGeom prst="rect">
              <a:avLst/>
            </a:prstGeom>
            <a:noFill/>
            <a:ln w="9525" algn="ctr">
              <a:noFill/>
              <a:miter lim="800000"/>
            </a:ln>
            <a:effectLst/>
          </p:spPr>
          <p:txBody>
            <a:bodyPr wrap="square">
              <a:spAutoFit/>
            </a:bodyPr>
            <a:lstStyle/>
            <a:p>
              <a:pPr algn="just" eaLnBrk="1" hangingPunct="1">
                <a:spcBef>
                  <a:spcPct val="50000"/>
                </a:spcBef>
              </a:pPr>
              <a:endParaRPr lang="en-US" sz="1200" dirty="0" smtClean="0">
                <a:latin typeface="Times New Roman" panose="02020603050405020304" pitchFamily="18" charset="0"/>
                <a:cs typeface="Times New Roman" panose="02020603050405020304" pitchFamily="18" charset="0"/>
              </a:endParaRPr>
            </a:p>
          </p:txBody>
        </p:sp>
      </p:grpSp>
      <p:sp>
        <p:nvSpPr>
          <p:cNvPr id="50" name="Flowchart: Alternate Process 49"/>
          <p:cNvSpPr/>
          <p:nvPr/>
        </p:nvSpPr>
        <p:spPr>
          <a:xfrm>
            <a:off x="826879" y="5406426"/>
            <a:ext cx="7631430" cy="77025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000" b="1" dirty="0" err="1" smtClean="0">
                <a:solidFill>
                  <a:srgbClr val="FF0000"/>
                </a:solidFill>
                <a:latin typeface="Times New Roman" panose="02020603050405020304" pitchFamily="18" charset="0"/>
                <a:cs typeface="Times New Roman" panose="02020603050405020304" pitchFamily="18" charset="0"/>
              </a:rPr>
              <a:t>Xuất</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phát</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từ</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những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lý</a:t>
            </a:r>
            <a:r>
              <a:rPr lang="en-US" sz="2000" b="1" dirty="0" smtClean="0">
                <a:solidFill>
                  <a:srgbClr val="FF0000"/>
                </a:solidFill>
                <a:latin typeface="Times New Roman" panose="02020603050405020304" pitchFamily="18" charset="0"/>
                <a:cs typeface="Times New Roman" panose="02020603050405020304" pitchFamily="18" charset="0"/>
              </a:rPr>
              <a:t> do </a:t>
            </a:r>
            <a:r>
              <a:rPr lang="en-US" sz="2000" b="1" dirty="0" err="1" smtClean="0">
                <a:solidFill>
                  <a:srgbClr val="FF0000"/>
                </a:solidFill>
                <a:latin typeface="Times New Roman" panose="02020603050405020304" pitchFamily="18" charset="0"/>
                <a:cs typeface="Times New Roman" panose="02020603050405020304" pitchFamily="18" charset="0"/>
              </a:rPr>
              <a:t>trên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tôi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chọn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báo</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cáo</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Rèn</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kỹ</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năng</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giao</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tiếp</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cho</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học</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sinh</a:t>
            </a:r>
            <a:r>
              <a:rPr lang="en-US" sz="2000" b="1" i="1" dirty="0" smtClean="0">
                <a:solidFill>
                  <a:srgbClr val="FF0000"/>
                </a:solidFill>
                <a:latin typeface="Times New Roman" panose="02020603050405020304" pitchFamily="18" charset="0"/>
                <a:cs typeface="Times New Roman" panose="02020603050405020304" pitchFamily="18" charset="0"/>
              </a:rPr>
              <a:t> </a:t>
            </a:r>
            <a:r>
              <a:rPr lang="en-US" sz="2000" b="1" i="1" dirty="0" err="1" smtClean="0">
                <a:solidFill>
                  <a:srgbClr val="FF0000"/>
                </a:solidFill>
                <a:latin typeface="Times New Roman" panose="02020603050405020304" pitchFamily="18" charset="0"/>
                <a:cs typeface="Times New Roman" panose="02020603050405020304" pitchFamily="18" charset="0"/>
              </a:rPr>
              <a:t>lớp</a:t>
            </a:r>
            <a:r>
              <a:rPr lang="en-US" sz="2000" b="1" i="1" dirty="0" smtClean="0">
                <a:solidFill>
                  <a:srgbClr val="FF0000"/>
                </a:solidFill>
                <a:latin typeface="Times New Roman" panose="02020603050405020304" pitchFamily="18" charset="0"/>
                <a:cs typeface="Times New Roman" panose="02020603050405020304" pitchFamily="18" charset="0"/>
              </a:rPr>
              <a:t> 2</a:t>
            </a:r>
            <a:r>
              <a:rPr lang="en-US" sz="2000" b="1" dirty="0" smtClean="0">
                <a:solidFill>
                  <a:srgbClr val="FF0000"/>
                </a:solidFill>
                <a:latin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52" name="Striped Right Arrow 51"/>
          <p:cNvSpPr/>
          <p:nvPr/>
        </p:nvSpPr>
        <p:spPr>
          <a:xfrm>
            <a:off x="215950" y="5763124"/>
            <a:ext cx="614045" cy="266700"/>
          </a:xfrm>
          <a:prstGeom prst="strip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0" name="Text Box 99"/>
          <p:cNvSpPr txBox="1"/>
          <p:nvPr/>
        </p:nvSpPr>
        <p:spPr>
          <a:xfrm>
            <a:off x="2706309" y="2151380"/>
            <a:ext cx="2750695" cy="2862322"/>
          </a:xfrm>
          <a:prstGeom prst="rect">
            <a:avLst/>
          </a:prstGeom>
          <a:noFill/>
          <a:ln w="9525">
            <a:noFill/>
          </a:ln>
        </p:spPr>
        <p:txBody>
          <a:bodyPr wrap="square">
            <a:spAutoFit/>
          </a:bodyPr>
          <a:lstStyle/>
          <a:p>
            <a:pPr algn="just"/>
            <a:r>
              <a:rPr lang="en-US" b="1" dirty="0">
                <a:latin typeface="Times New Roman" pitchFamily="18" charset="0"/>
                <a:cs typeface="Times New Roman" panose="02020603050405020304" pitchFamily="18" charset="0"/>
              </a:rPr>
              <a:t>   </a:t>
            </a:r>
            <a:r>
              <a:rPr lang="en-US" b="1" dirty="0" smtClean="0">
                <a:latin typeface="Times New Roman" pitchFamily="18" charset="0"/>
                <a:cs typeface="Times New Roman" panose="02020603050405020304" pitchFamily="18" charset="0"/>
              </a:rPr>
              <a:t>- HS </a:t>
            </a:r>
            <a:r>
              <a:rPr lang="en-US" b="1" dirty="0" err="1">
                <a:latin typeface="Times New Roman" pitchFamily="18" charset="0"/>
                <a:cs typeface="Times New Roman" pitchFamily="18" charset="0"/>
              </a:rPr>
              <a:t>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hội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tiếp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xúc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mặc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còn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rè</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nhút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chưa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nói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chưa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diễn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hết</a:t>
            </a:r>
            <a:r>
              <a:rPr lang="en-US" b="1" dirty="0">
                <a:latin typeface="Times New Roman" pitchFamily="18" charset="0"/>
                <a:cs typeface="Times New Roman" pitchFamily="18" charset="0"/>
              </a:rPr>
              <a:t> ý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tiếp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còn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mang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tính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tùy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dám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hòa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tập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vui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chơi</a:t>
            </a:r>
            <a:r>
              <a:rPr lang="en-US" b="1" dirty="0">
                <a:latin typeface="Times New Roman" pitchFamily="18" charset="0"/>
                <a:cs typeface="Times New Roman" pitchFamily="18" charset="0"/>
              </a:rPr>
              <a:t>.</a:t>
            </a:r>
          </a:p>
        </p:txBody>
      </p:sp>
      <p:sp>
        <p:nvSpPr>
          <p:cNvPr id="3" name="Rectangle 2"/>
          <p:cNvSpPr/>
          <p:nvPr/>
        </p:nvSpPr>
        <p:spPr>
          <a:xfrm>
            <a:off x="242272" y="2151380"/>
            <a:ext cx="2234182" cy="2862322"/>
          </a:xfrm>
          <a:prstGeom prst="rect">
            <a:avLst/>
          </a:prstGeom>
        </p:spPr>
        <p:txBody>
          <a:bodyPr wrap="square">
            <a:spAutoFit/>
          </a:bodyPr>
          <a:lstStyle/>
          <a:p>
            <a:pPr algn="just"/>
            <a:r>
              <a:rPr lang="en-US" b="1" dirty="0" smtClean="0">
                <a:latin typeface="Times New Roman" pitchFamily="18" charset="0"/>
                <a:cs typeface="Times New Roman" pitchFamily="18" charset="0"/>
              </a:rPr>
              <a:t>-100</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HS TH </a:t>
            </a:r>
            <a:r>
              <a:rPr lang="en-US" b="1" dirty="0" err="1" smtClean="0">
                <a:latin typeface="Times New Roman" pitchFamily="18" charset="0"/>
                <a:cs typeface="Times New Roman" pitchFamily="18" charset="0"/>
              </a:rPr>
              <a:t>Liên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Hòa</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sống</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nông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thôn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vốn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còn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ngôn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ngữ</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tiếp</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còn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hành</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vi </a:t>
            </a:r>
            <a:r>
              <a:rPr lang="en-US" b="1" dirty="0" err="1" smtClean="0">
                <a:latin typeface="Times New Roman" pitchFamily="18" charset="0"/>
                <a:cs typeface="Times New Roman" pitchFamily="18" charset="0"/>
              </a:rPr>
              <a:t>ứng</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xử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đôi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lúc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chưa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lịch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văn</a:t>
            </a:r>
            <a:r>
              <a:rPr lang="en-US" b="1" dirty="0">
                <a:latin typeface="Times New Roman" pitchFamily="18" charset="0"/>
                <a:cs typeface="Times New Roman" pitchFamily="18" charset="0"/>
              </a:rPr>
              <a:t> minh</a:t>
            </a:r>
            <a:r>
              <a:rPr lang="en-US" b="1" dirty="0" smtClean="0">
                <a:latin typeface="Times New Roman" pitchFamily="18" charset="0"/>
                <a:cs typeface="Times New Roman" pitchFamily="18" charset="0"/>
              </a:rPr>
              <a:t>.</a:t>
            </a:r>
          </a:p>
          <a:p>
            <a:endParaRPr lang="en-US" dirty="0"/>
          </a:p>
          <a:p>
            <a:endParaRPr lang="en-US" dirty="0"/>
          </a:p>
        </p:txBody>
      </p:sp>
      <p:sp>
        <p:nvSpPr>
          <p:cNvPr id="9" name="Rectangle 8"/>
          <p:cNvSpPr/>
          <p:nvPr/>
        </p:nvSpPr>
        <p:spPr>
          <a:xfrm>
            <a:off x="6212121" y="2407040"/>
            <a:ext cx="2431839" cy="2308324"/>
          </a:xfrm>
          <a:prstGeom prst="rect">
            <a:avLst/>
          </a:prstGeom>
        </p:spPr>
        <p:txBody>
          <a:bodyPr wrap="square">
            <a:spAutoFit/>
          </a:bodyPr>
          <a:lstStyle/>
          <a:p>
            <a:pPr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Môi</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trường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rèn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tiếp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nhưng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chưa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chưa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phú</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dẫn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yếu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tivi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đoại</a:t>
            </a:r>
            <a:r>
              <a:rPr lang="en-US" b="1" dirty="0">
                <a:latin typeface="Times New Roman" pitchFamily="18" charset="0"/>
                <a:cs typeface="Times New Roman" pitchFamily="18" charset="0"/>
              </a:rPr>
              <a:t>, internet,…).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strips(downLeft)">
                                      <p:cBhvr>
                                        <p:cTn id="16" dur="500"/>
                                        <p:tgtEl>
                                          <p:spTgt spid="21"/>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blinds(horizontal)">
                                      <p:cBhvr>
                                        <p:cTn id="20" dur="500"/>
                                        <p:tgtEl>
                                          <p:spTgt spid="100"/>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strips(downLeft)">
                                      <p:cBhvr>
                                        <p:cTn id="25" dur="500"/>
                                        <p:tgtEl>
                                          <p:spTgt spid="35"/>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checkerboard(across)">
                                      <p:cBhvr>
                                        <p:cTn id="34" dur="500"/>
                                        <p:tgtEl>
                                          <p:spTgt spid="52"/>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checkerboard(across)">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52" grpId="0" bldLvl="0" animBg="1"/>
      <p:bldP spid="100" grpId="0"/>
      <p:bldP spid="3"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Đường kết nối Thẳng 15"/>
          <p:cNvCxnSpPr/>
          <p:nvPr/>
        </p:nvCxnSpPr>
        <p:spPr>
          <a:xfrm>
            <a:off x="3200400" y="3404870"/>
            <a:ext cx="527794" cy="1588"/>
          </a:xfrm>
          <a:prstGeom prst="line">
            <a:avLst/>
          </a:prstGeom>
          <a:ln w="38100">
            <a:solidFill>
              <a:srgbClr val="FF0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Đường kết nối Thẳng 15"/>
          <p:cNvCxnSpPr/>
          <p:nvPr/>
        </p:nvCxnSpPr>
        <p:spPr>
          <a:xfrm rot="5400000">
            <a:off x="4806386" y="2358588"/>
            <a:ext cx="1083767" cy="711793"/>
          </a:xfrm>
          <a:prstGeom prst="line">
            <a:avLst/>
          </a:prstGeom>
          <a:ln w="38100">
            <a:solidFill>
              <a:srgbClr val="FF0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42029" y="864578"/>
            <a:ext cx="4436458" cy="1250315"/>
            <a:chOff x="5666536" y="3377230"/>
            <a:chExt cx="3252835" cy="1473239"/>
          </a:xfrm>
        </p:grpSpPr>
        <p:sp>
          <p:nvSpPr>
            <p:cNvPr id="29" name="Hình chữ nhật góc tròn 22"/>
            <p:cNvSpPr/>
            <p:nvPr/>
          </p:nvSpPr>
          <p:spPr>
            <a:xfrm>
              <a:off x="5666536" y="3377230"/>
              <a:ext cx="3252835" cy="1473239"/>
            </a:xfrm>
            <a:prstGeom prst="round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
          <p:nvSpPr>
            <p:cNvPr id="30" name="Hộp_Văn_Bản 40"/>
            <p:cNvSpPr txBox="1">
              <a:spLocks noChangeArrowheads="1"/>
            </p:cNvSpPr>
            <p:nvPr/>
          </p:nvSpPr>
          <p:spPr bwMode="auto">
            <a:xfrm>
              <a:off x="5703127" y="3406678"/>
              <a:ext cx="3216243" cy="141434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9525">
              <a:noFill/>
              <a:miter lim="800000"/>
            </a:ln>
          </p:spPr>
          <p:txBody>
            <a:bodyPr wrap="square">
              <a:spAutoFit/>
            </a:bodyPr>
            <a:lstStyle/>
            <a:p>
              <a:pPr algn="just">
                <a:defRPr/>
              </a:pPr>
              <a:r>
                <a:rPr lang="en-US" b="1" dirty="0" smtClean="0">
                  <a:latin typeface="Times New Roman" panose="02020603050405020304" pitchFamily="18" charset="0"/>
                  <a:cs typeface="Times New Roman" panose="02020603050405020304" pitchFamily="18" charset="0"/>
                  <a:sym typeface="+mn-ea"/>
                </a:rPr>
                <a:t>-</a:t>
              </a:r>
              <a:r>
                <a:rPr b="1" dirty="0" smtClean="0">
                  <a:latin typeface="Times New Roman" panose="02020603050405020304" pitchFamily="18" charset="0"/>
                  <a:cs typeface="Times New Roman" panose="02020603050405020304" pitchFamily="18" charset="0"/>
                  <a:sym typeface="+mn-ea"/>
                </a:rPr>
                <a:t> </a:t>
              </a:r>
              <a:r>
                <a:rPr lang="en-US" b="1" dirty="0">
                  <a:latin typeface="Times New Roman" panose="02020603050405020304" pitchFamily="18" charset="0"/>
                  <a:cs typeface="Times New Roman" panose="02020603050405020304" pitchFamily="18" charset="0"/>
                  <a:sym typeface="+mn-ea"/>
                </a:rPr>
                <a:t>M</a:t>
              </a:r>
              <a:r>
                <a:rPr b="1" dirty="0">
                  <a:latin typeface="Times New Roman" panose="02020603050405020304" pitchFamily="18" charset="0"/>
                  <a:cs typeface="Times New Roman" panose="02020603050405020304" pitchFamily="18" charset="0"/>
                  <a:sym typeface="+mn-ea"/>
                </a:rPr>
                <a:t>ột số em giao tiếp còn nhút nhát, rụt rè, cộc lốc, không đủ ý, đủ câu. Với thầy cô, người lớn thì lời nói chưa lễ phép, chưa tự tin. </a:t>
              </a:r>
              <a:endParaRPr lang="en-US" b="1" dirty="0">
                <a:solidFill>
                  <a:prstClr val="black"/>
                </a:solidFill>
                <a:latin typeface="Times New Roman" panose="02020603050405020304"/>
              </a:endParaRPr>
            </a:p>
          </p:txBody>
        </p:sp>
      </p:grpSp>
      <p:cxnSp>
        <p:nvCxnSpPr>
          <p:cNvPr id="31" name="Đường kết nối Thẳng 13"/>
          <p:cNvCxnSpPr/>
          <p:nvPr/>
        </p:nvCxnSpPr>
        <p:spPr>
          <a:xfrm rot="16200000" flipH="1">
            <a:off x="3869042" y="2433395"/>
            <a:ext cx="871944" cy="275496"/>
          </a:xfrm>
          <a:prstGeom prst="line">
            <a:avLst/>
          </a:prstGeom>
          <a:ln w="38100">
            <a:solidFill>
              <a:srgbClr val="FF0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30400" y="101174"/>
            <a:ext cx="4134536" cy="521970"/>
          </a:xfrm>
          <a:prstGeom prst="rect">
            <a:avLst/>
          </a:prstGeo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lvl="0" algn="ctr">
              <a:spcBef>
                <a:spcPts val="600"/>
              </a:spcBef>
            </a:pPr>
            <a:r>
              <a:rPr lang="en-US" sz="2800" b="1" dirty="0" smtClean="0">
                <a:solidFill>
                  <a:srgbClr val="FF0000"/>
                </a:solidFill>
                <a:effectLst/>
                <a:latin typeface="Times New Roman" panose="02020603050405020304" pitchFamily="18" charset="0"/>
                <a:cs typeface="Times New Roman" panose="02020603050405020304" pitchFamily="18" charset="0"/>
              </a:rPr>
              <a:t>2.Thực trạng của vấn đề</a:t>
            </a:r>
            <a:r>
              <a:rPr lang="en-US" sz="2100" b="1" dirty="0" smtClean="0">
                <a:solidFill>
                  <a:srgbClr val="FF0000"/>
                </a:solidFill>
                <a:effectLst/>
                <a:latin typeface="Times New Roman" panose="02020603050405020304" pitchFamily="18" charset="0"/>
                <a:cs typeface="Times New Roman" panose="02020603050405020304" pitchFamily="18" charset="0"/>
              </a:rPr>
              <a:t> </a:t>
            </a:r>
            <a:endParaRPr lang="en-US" sz="2100" dirty="0">
              <a:solidFill>
                <a:srgbClr val="FF0000"/>
              </a:solidFill>
              <a:effectLst/>
              <a:latin typeface="Times New Roman" panose="02020603050405020304" pitchFamily="18" charset="0"/>
              <a:cs typeface="Times New Roman" panose="02020603050405020304" pitchFamily="18" charset="0"/>
            </a:endParaRPr>
          </a:p>
        </p:txBody>
      </p:sp>
      <p:grpSp>
        <p:nvGrpSpPr>
          <p:cNvPr id="76" name="Group 75"/>
          <p:cNvGrpSpPr/>
          <p:nvPr/>
        </p:nvGrpSpPr>
        <p:grpSpPr bwMode="auto">
          <a:xfrm>
            <a:off x="3587716" y="2987046"/>
            <a:ext cx="1749425" cy="1264316"/>
            <a:chOff x="3079749" y="1628776"/>
            <a:chExt cx="2965450" cy="1400176"/>
          </a:xfrm>
        </p:grpSpPr>
        <p:grpSp>
          <p:nvGrpSpPr>
            <p:cNvPr id="77" name="Group 10"/>
            <p:cNvGrpSpPr/>
            <p:nvPr/>
          </p:nvGrpSpPr>
          <p:grpSpPr bwMode="auto">
            <a:xfrm>
              <a:off x="3079749" y="1628776"/>
              <a:ext cx="2965450" cy="1400176"/>
              <a:chOff x="2017" y="1314"/>
              <a:chExt cx="1868" cy="882"/>
            </a:xfrm>
          </p:grpSpPr>
          <p:sp>
            <p:nvSpPr>
              <p:cNvPr id="79" name="Oval 12"/>
              <p:cNvSpPr>
                <a:spLocks noChangeArrowheads="1"/>
              </p:cNvSpPr>
              <p:nvPr/>
            </p:nvSpPr>
            <p:spPr bwMode="gray">
              <a:xfrm>
                <a:off x="2017" y="1434"/>
                <a:ext cx="1868" cy="664"/>
              </a:xfrm>
              <a:prstGeom prst="ellipse">
                <a:avLst/>
              </a:prstGeom>
              <a:solidFill>
                <a:srgbClr val="00B05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panose="020B0604020202020204" pitchFamily="34" charset="0"/>
                  <a:cs typeface="+mn-cs"/>
                </a:endParaRPr>
              </a:p>
            </p:txBody>
          </p:sp>
          <p:sp>
            <p:nvSpPr>
              <p:cNvPr id="80" name="Oval 14"/>
              <p:cNvSpPr>
                <a:spLocks noChangeArrowheads="1"/>
              </p:cNvSpPr>
              <p:nvPr/>
            </p:nvSpPr>
            <p:spPr bwMode="gray">
              <a:xfrm>
                <a:off x="2086" y="1314"/>
                <a:ext cx="1688"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latin typeface="Arial" panose="020B0604020202020204" pitchFamily="34" charset="0"/>
                  <a:cs typeface="+mn-cs"/>
                </a:endParaRPr>
              </a:p>
            </p:txBody>
          </p:sp>
          <p:sp>
            <p:nvSpPr>
              <p:cNvPr id="81" name="Oval 15"/>
              <p:cNvSpPr>
                <a:spLocks noChangeArrowheads="1"/>
              </p:cNvSpPr>
              <p:nvPr/>
            </p:nvSpPr>
            <p:spPr bwMode="gray">
              <a:xfrm>
                <a:off x="2108" y="1372"/>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latin typeface="Arial" panose="020B0604020202020204" pitchFamily="34" charset="0"/>
                  <a:cs typeface="+mn-cs"/>
                </a:endParaRPr>
              </a:p>
            </p:txBody>
          </p:sp>
          <p:sp>
            <p:nvSpPr>
              <p:cNvPr id="82" name="Oval 16"/>
              <p:cNvSpPr>
                <a:spLocks noChangeArrowheads="1"/>
              </p:cNvSpPr>
              <p:nvPr/>
            </p:nvSpPr>
            <p:spPr bwMode="gray">
              <a:xfrm>
                <a:off x="2167" y="1328"/>
                <a:ext cx="1569" cy="770"/>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solidFill>
                    <a:srgbClr val="FF0000"/>
                  </a:solidFill>
                  <a:latin typeface="Arial" panose="020B0604020202020204" pitchFamily="34" charset="0"/>
                  <a:cs typeface="+mn-cs"/>
                </a:endParaRPr>
              </a:p>
            </p:txBody>
          </p:sp>
        </p:grpSp>
        <p:sp>
          <p:nvSpPr>
            <p:cNvPr id="78" name="Text Box 18"/>
            <p:cNvSpPr txBox="1">
              <a:spLocks noChangeArrowheads="1"/>
            </p:cNvSpPr>
            <p:nvPr/>
          </p:nvSpPr>
          <p:spPr bwMode="auto">
            <a:xfrm>
              <a:off x="3177701" y="1960703"/>
              <a:ext cx="2702811" cy="474684"/>
            </a:xfrm>
            <a:prstGeom prst="rect">
              <a:avLst/>
            </a:prstGeom>
            <a:noFill/>
            <a:ln w="9525" algn="ctr">
              <a:noFill/>
              <a:miter lim="800000"/>
            </a:ln>
            <a:effectLst/>
          </p:spPr>
          <p:txBody>
            <a:bodyPr wrap="square" lIns="91429" tIns="45715" rIns="91429" bIns="45715">
              <a:spAutoFit/>
            </a:bodyPr>
            <a:lstStyle/>
            <a:p>
              <a:pPr algn="ctr"/>
              <a:r>
                <a:rPr lang="en-US" altLang="en-US" sz="2200" b="1" dirty="0">
                  <a:solidFill>
                    <a:srgbClr val="FF0000"/>
                  </a:solidFill>
                  <a:latin typeface="Times New Roman" panose="02020603050405020304" pitchFamily="18" charset="0"/>
                  <a:cs typeface="Times New Roman" panose="02020603050405020304" pitchFamily="18" charset="0"/>
                </a:rPr>
                <a:t>Thực trạng</a:t>
              </a:r>
            </a:p>
          </p:txBody>
        </p:sp>
      </p:grpSp>
      <p:grpSp>
        <p:nvGrpSpPr>
          <p:cNvPr id="40" name="Group 39"/>
          <p:cNvGrpSpPr/>
          <p:nvPr/>
        </p:nvGrpSpPr>
        <p:grpSpPr>
          <a:xfrm>
            <a:off x="2936202" y="4868884"/>
            <a:ext cx="3137600" cy="1292439"/>
            <a:chOff x="62801" y="2514287"/>
            <a:chExt cx="3137600" cy="1292439"/>
          </a:xfrm>
          <a:solidFill>
            <a:srgbClr val="00B0F0"/>
          </a:solidFill>
        </p:grpSpPr>
        <p:sp>
          <p:nvSpPr>
            <p:cNvPr id="22" name="Hình chữ nhật góc tròn 19"/>
            <p:cNvSpPr/>
            <p:nvPr/>
          </p:nvSpPr>
          <p:spPr>
            <a:xfrm>
              <a:off x="62801" y="2514287"/>
              <a:ext cx="3137600" cy="1292439"/>
            </a:xfrm>
            <a:prstGeom prst="roundRect">
              <a:avLst/>
            </a:prstGeom>
            <a:gr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
          <p:nvSpPr>
            <p:cNvPr id="3" name="TextBox 2"/>
            <p:cNvSpPr txBox="1"/>
            <p:nvPr/>
          </p:nvSpPr>
          <p:spPr>
            <a:xfrm>
              <a:off x="125041" y="2558897"/>
              <a:ext cx="3075359" cy="1200329"/>
            </a:xfrm>
            <a:prstGeom prst="rect">
              <a:avLst/>
            </a:prstGeom>
            <a:grpFill/>
          </p:spPr>
          <p:txBody>
            <a:bodyPr wrap="square" rtlCol="0">
              <a:spAutoFit/>
            </a:bodyPr>
            <a:lstStyle/>
            <a:p>
              <a:pPr algn="just"/>
              <a:r>
                <a:rPr lang="en-US" b="1" dirty="0" smtClean="0"/>
                <a:t>- </a:t>
              </a:r>
              <a:r>
                <a:rPr lang="vi-VN" b="1" dirty="0">
                  <a:latin typeface="Times New Roman" panose="02020603050405020304" pitchFamily="18" charset="0"/>
                  <a:cs typeface="Times New Roman" panose="02020603050405020304" pitchFamily="18" charset="0"/>
                  <a:sym typeface="+mn-ea"/>
                </a:rPr>
                <a:t>Trong giờ học, khi đứng lên trả lời câu hỏi, có nhiều em còn nói trống không.</a:t>
              </a:r>
            </a:p>
            <a:p>
              <a:r>
                <a:rPr lang="en-US" dirty="0" smtClean="0"/>
                <a:t> </a:t>
              </a:r>
              <a:endParaRPr lang="en-US" dirty="0"/>
            </a:p>
          </p:txBody>
        </p:sp>
      </p:grpSp>
      <p:grpSp>
        <p:nvGrpSpPr>
          <p:cNvPr id="41" name="Group 40"/>
          <p:cNvGrpSpPr/>
          <p:nvPr/>
        </p:nvGrpSpPr>
        <p:grpSpPr>
          <a:xfrm>
            <a:off x="98425" y="2653194"/>
            <a:ext cx="3101975" cy="1461636"/>
            <a:chOff x="400050" y="4369488"/>
            <a:chExt cx="3101975" cy="1461636"/>
          </a:xfrm>
          <a:solidFill>
            <a:srgbClr val="FFFF00"/>
          </a:solidFill>
        </p:grpSpPr>
        <p:sp>
          <p:nvSpPr>
            <p:cNvPr id="27" name="Hình chữ nhật góc tròn 19"/>
            <p:cNvSpPr/>
            <p:nvPr/>
          </p:nvSpPr>
          <p:spPr>
            <a:xfrm>
              <a:off x="400050" y="4369488"/>
              <a:ext cx="3101975" cy="1461636"/>
            </a:xfrm>
            <a:prstGeom prst="roundRect">
              <a:avLst/>
            </a:prstGeom>
            <a:gr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
          <p:nvSpPr>
            <p:cNvPr id="4" name="TextBox 3"/>
            <p:cNvSpPr txBox="1"/>
            <p:nvPr/>
          </p:nvSpPr>
          <p:spPr>
            <a:xfrm>
              <a:off x="455779" y="4395511"/>
              <a:ext cx="2878111" cy="1200329"/>
            </a:xfrm>
            <a:prstGeom prst="rect">
              <a:avLst/>
            </a:prstGeom>
            <a:grpFill/>
          </p:spPr>
          <p:txBody>
            <a:bodyPr wrap="square" rtlCol="0">
              <a:spAutoFit/>
            </a:bodyPr>
            <a:lstStyle/>
            <a:p>
              <a:r>
                <a:rPr lang="en-US" dirty="0" smtClean="0"/>
                <a:t>- </a:t>
              </a:r>
              <a:r>
                <a:rPr lang="vi-VN" b="1" dirty="0">
                  <a:latin typeface="Times New Roman" panose="02020603050405020304" pitchFamily="18" charset="0"/>
                  <a:cs typeface="Times New Roman" panose="02020603050405020304" pitchFamily="18" charset="0"/>
                  <a:sym typeface="+mn-ea"/>
                </a:rPr>
                <a:t>Khi giao tiếp với bạn bè, một số em có cách xưng hô không phù hợp như dùng danh xưng: “m</a:t>
              </a:r>
              <a:r>
                <a:rPr lang="vi-VN" b="1" dirty="0">
                  <a:latin typeface="Times New Roman" panose="02020603050405020304" pitchFamily="18" charset="0"/>
                  <a:ea typeface="Times New Roman" panose="02020603050405020304" pitchFamily="18" charset="0"/>
                  <a:sym typeface="+mn-ea"/>
                </a:rPr>
                <a:t>à</a:t>
              </a:r>
              <a:r>
                <a:rPr lang="vi-VN" b="1" dirty="0">
                  <a:latin typeface="Times New Roman" panose="02020603050405020304" pitchFamily="18" charset="0"/>
                  <a:cs typeface="Times New Roman" panose="02020603050405020304" pitchFamily="18" charset="0"/>
                  <a:sym typeface="+mn-ea"/>
                </a:rPr>
                <a:t>y - tao</a:t>
              </a:r>
              <a:r>
                <a:rPr lang="vi-VN" b="1" dirty="0" smtClean="0">
                  <a:latin typeface="Times New Roman" panose="02020603050405020304" pitchFamily="18" charset="0"/>
                  <a:cs typeface="Times New Roman" panose="02020603050405020304" pitchFamily="18" charset="0"/>
                  <a:sym typeface="+mn-ea"/>
                </a:rPr>
                <a:t>”</a:t>
              </a:r>
              <a:r>
                <a:rPr lang="vi-VN" b="1" dirty="0" smtClean="0">
                  <a:latin typeface="Times New Roman" panose="02020603050405020304" pitchFamily="18" charset="0"/>
                  <a:ea typeface="Times New Roman" panose="02020603050405020304" pitchFamily="18" charset="0"/>
                  <a:sym typeface="+mn-ea"/>
                </a:rPr>
                <a:t>…</a:t>
              </a:r>
              <a:r>
                <a:rPr lang="vi-VN" b="1" dirty="0" smtClean="0">
                  <a:latin typeface="Times New Roman" panose="02020603050405020304" pitchFamily="18" charset="0"/>
                  <a:cs typeface="Times New Roman" panose="02020603050405020304" pitchFamily="18" charset="0"/>
                  <a:sym typeface="+mn-ea"/>
                </a:rPr>
                <a:t>.</a:t>
              </a:r>
              <a:r>
                <a:rPr lang="en-US" dirty="0" smtClean="0"/>
                <a:t> </a:t>
              </a:r>
              <a:endParaRPr lang="en-US" dirty="0"/>
            </a:p>
          </p:txBody>
        </p:sp>
      </p:grpSp>
      <p:grpSp>
        <p:nvGrpSpPr>
          <p:cNvPr id="38" name="Group 37"/>
          <p:cNvGrpSpPr/>
          <p:nvPr/>
        </p:nvGrpSpPr>
        <p:grpSpPr>
          <a:xfrm>
            <a:off x="5555578" y="618350"/>
            <a:ext cx="3378560" cy="1554251"/>
            <a:chOff x="5555578" y="452100"/>
            <a:chExt cx="3378560" cy="1554251"/>
          </a:xfrm>
        </p:grpSpPr>
        <p:sp>
          <p:nvSpPr>
            <p:cNvPr id="21" name="Hình chữ nhật góc tròn 19"/>
            <p:cNvSpPr/>
            <p:nvPr/>
          </p:nvSpPr>
          <p:spPr>
            <a:xfrm>
              <a:off x="5555578" y="452100"/>
              <a:ext cx="3378560" cy="1554251"/>
            </a:xfrm>
            <a:prstGeom prst="roundRect">
              <a:avLst/>
            </a:prstGeom>
            <a:solidFill>
              <a:srgbClr val="92D050"/>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
          <p:nvSpPr>
            <p:cNvPr id="5" name="TextBox 4"/>
            <p:cNvSpPr txBox="1"/>
            <p:nvPr/>
          </p:nvSpPr>
          <p:spPr>
            <a:xfrm>
              <a:off x="5704165" y="617331"/>
              <a:ext cx="3103141" cy="1200329"/>
            </a:xfrm>
            <a:prstGeom prst="rect">
              <a:avLst/>
            </a:prstGeom>
            <a:noFill/>
          </p:spPr>
          <p:txBody>
            <a:bodyPr wrap="square" rtlCol="0">
              <a:spAutoFit/>
            </a:bodyPr>
            <a:lstStyle/>
            <a:p>
              <a:pPr algn="just"/>
              <a:r>
                <a:rPr lang="en-US" b="1" dirty="0" smtClean="0"/>
                <a:t>- </a:t>
              </a:r>
              <a:r>
                <a:rPr lang="vi-VN" b="1" dirty="0" smtClean="0">
                  <a:latin typeface="Times New Roman" panose="02020603050405020304" pitchFamily="18" charset="0"/>
                  <a:cs typeface="Times New Roman" panose="02020603050405020304" pitchFamily="18" charset="0"/>
                  <a:sym typeface="+mn-ea"/>
                </a:rPr>
                <a:t> </a:t>
              </a:r>
              <a:r>
                <a:rPr lang="vi-VN" b="1" dirty="0">
                  <a:latin typeface="Times New Roman" panose="02020603050405020304" pitchFamily="18" charset="0"/>
                  <a:cs typeface="Times New Roman" panose="02020603050405020304" pitchFamily="18" charset="0"/>
                  <a:sym typeface="+mn-ea"/>
                </a:rPr>
                <a:t>Khi tham gia v</a:t>
              </a:r>
              <a:r>
                <a:rPr lang="vi-VN" b="1" dirty="0">
                  <a:latin typeface="Times New Roman" panose="02020603050405020304" pitchFamily="18" charset="0"/>
                  <a:ea typeface="Times New Roman" panose="02020603050405020304" pitchFamily="18" charset="0"/>
                  <a:sym typeface="+mn-ea"/>
                </a:rPr>
                <a:t>à</a:t>
              </a:r>
              <a:r>
                <a:rPr lang="vi-VN" b="1" dirty="0">
                  <a:latin typeface="Times New Roman" panose="02020603050405020304" pitchFamily="18" charset="0"/>
                  <a:cs typeface="Times New Roman" panose="02020603050405020304" pitchFamily="18" charset="0"/>
                  <a:sym typeface="+mn-ea"/>
                </a:rPr>
                <a:t>o các hoạt động, các em chưa mạnh dạn trình b</a:t>
              </a:r>
              <a:r>
                <a:rPr lang="vi-VN" b="1" dirty="0">
                  <a:latin typeface="Times New Roman" panose="02020603050405020304" pitchFamily="18" charset="0"/>
                  <a:ea typeface="Times New Roman" panose="02020603050405020304" pitchFamily="18" charset="0"/>
                  <a:sym typeface="+mn-ea"/>
                </a:rPr>
                <a:t>à</a:t>
              </a:r>
              <a:r>
                <a:rPr lang="vi-VN" b="1" dirty="0">
                  <a:latin typeface="Times New Roman" panose="02020603050405020304" pitchFamily="18" charset="0"/>
                  <a:cs typeface="Times New Roman" panose="02020603050405020304" pitchFamily="18" charset="0"/>
                  <a:sym typeface="+mn-ea"/>
                </a:rPr>
                <a:t>y ý kiến của mình trước đám đông, bạn bè</a:t>
              </a:r>
              <a:r>
                <a:rPr lang="vi-VN" b="1" dirty="0" smtClean="0">
                  <a:latin typeface="Times New Roman" panose="02020603050405020304" pitchFamily="18" charset="0"/>
                  <a:cs typeface="Times New Roman" panose="02020603050405020304" pitchFamily="18" charset="0"/>
                  <a:sym typeface="+mn-ea"/>
                </a:rPr>
                <a:t>.</a:t>
              </a:r>
              <a:r>
                <a:rPr lang="en-US" b="1" dirty="0" smtClean="0"/>
                <a:t> </a:t>
              </a:r>
              <a:endParaRPr lang="en-US" b="1" dirty="0"/>
            </a:p>
          </p:txBody>
        </p:sp>
      </p:grpSp>
      <p:cxnSp>
        <p:nvCxnSpPr>
          <p:cNvPr id="32" name="Đường kết nối Thẳng 15"/>
          <p:cNvCxnSpPr/>
          <p:nvPr/>
        </p:nvCxnSpPr>
        <p:spPr>
          <a:xfrm rot="16200000" flipV="1">
            <a:off x="4103331" y="4451104"/>
            <a:ext cx="703847" cy="19363"/>
          </a:xfrm>
          <a:prstGeom prst="line">
            <a:avLst/>
          </a:prstGeom>
          <a:ln w="38100">
            <a:solidFill>
              <a:srgbClr val="FF0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Hình chữ nhật góc tròn 19"/>
          <p:cNvSpPr/>
          <p:nvPr/>
        </p:nvSpPr>
        <p:spPr>
          <a:xfrm>
            <a:off x="5638703" y="2514287"/>
            <a:ext cx="3378560" cy="1901398"/>
          </a:xfrm>
          <a:prstGeom prst="roundRect">
            <a:avLst/>
          </a:prstGeom>
          <a:solidFill>
            <a:srgbClr val="FFFF00"/>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dirty="0">
                <a:latin typeface="Times New Roman" panose="02020603050405020304" pitchFamily="18" charset="0"/>
                <a:cs typeface="Times New Roman" panose="02020603050405020304" pitchFamily="18" charset="0"/>
                <a:sym typeface="+mn-ea"/>
              </a:rPr>
              <a:t>-  Khi gặp các tình huống trong cuộc sống nhiều học sinh không có kỹ năng xử lý tốt, thông thường học sinh thu mình lại hoặc cư xử không đúng mực</a:t>
            </a:r>
            <a:r>
              <a:rPr lang="vi-VN" sz="2000" dirty="0">
                <a:latin typeface="Times New Roman" panose="02020603050405020304" pitchFamily="18" charset="0"/>
                <a:cs typeface="Times New Roman" panose="02020603050405020304" pitchFamily="18" charset="0"/>
                <a:sym typeface="+mn-ea"/>
              </a:rPr>
              <a:t>. </a:t>
            </a:r>
            <a:r>
              <a:rPr lang="vi-VN" sz="2000" b="1" dirty="0">
                <a:solidFill>
                  <a:prstClr val="black"/>
                </a:solidFill>
                <a:latin typeface="Times New Roman" panose="02020603050405020304"/>
              </a:rPr>
              <a:t> </a:t>
            </a:r>
          </a:p>
        </p:txBody>
      </p:sp>
      <p:sp>
        <p:nvSpPr>
          <p:cNvPr id="13" name="TextBox 12"/>
          <p:cNvSpPr txBox="1"/>
          <p:nvPr/>
        </p:nvSpPr>
        <p:spPr>
          <a:xfrm>
            <a:off x="5721828" y="2567128"/>
            <a:ext cx="3200577" cy="1754326"/>
          </a:xfrm>
          <a:prstGeom prst="rect">
            <a:avLst/>
          </a:prstGeom>
          <a:solidFill>
            <a:srgbClr val="FFFF00"/>
          </a:solidFill>
        </p:spPr>
        <p:txBody>
          <a:bodyPr wrap="square" rtlCol="0">
            <a:spAutoFit/>
          </a:bodyPr>
          <a:lstStyle/>
          <a:p>
            <a:pPr algn="just"/>
            <a:r>
              <a:rPr lang="en-US" b="1" dirty="0" smtClean="0">
                <a:latin typeface="Times New Roman" pitchFamily="18" charset="0"/>
                <a:cs typeface="Times New Roman" pitchFamily="18" charset="0"/>
              </a:rPr>
              <a:t>- </a:t>
            </a:r>
            <a:r>
              <a:rPr lang="vi-VN" b="1" dirty="0">
                <a:latin typeface="Times New Roman" panose="02020603050405020304" pitchFamily="18" charset="0"/>
                <a:cs typeface="Times New Roman" panose="02020603050405020304" pitchFamily="18" charset="0"/>
                <a:sym typeface="+mn-ea"/>
              </a:rPr>
              <a:t>Khi gặp các tình huống trong cuộc sống nhiều học sinh không có kỹ năng xử lý tốt, thông thường học sinh thu mình lại hoặc cư xử không đúng mực. </a:t>
            </a:r>
            <a:r>
              <a:rPr lang="vi-VN" b="1" dirty="0">
                <a:solidFill>
                  <a:prstClr val="black"/>
                </a:solidFill>
                <a:latin typeface="Times New Roman" pitchFamily="18" charset="0"/>
                <a:cs typeface="Times New Roman" pitchFamily="18" charset="0"/>
              </a:rPr>
              <a:t> </a:t>
            </a:r>
            <a:r>
              <a:rPr lang="en-US" dirty="0" smtClean="0"/>
              <a:t> </a:t>
            </a:r>
            <a:endParaRPr lang="en-US" dirty="0"/>
          </a:p>
        </p:txBody>
      </p:sp>
      <p:cxnSp>
        <p:nvCxnSpPr>
          <p:cNvPr id="36" name="Đường kết nối Thẳng 15"/>
          <p:cNvCxnSpPr/>
          <p:nvPr/>
        </p:nvCxnSpPr>
        <p:spPr>
          <a:xfrm rot="10800000" flipV="1">
            <a:off x="5239986" y="3533599"/>
            <a:ext cx="383740" cy="1"/>
          </a:xfrm>
          <a:prstGeom prst="line">
            <a:avLst/>
          </a:prstGeom>
          <a:ln w="38100">
            <a:solidFill>
              <a:srgbClr val="FF0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linds(horizont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linds(horizontal)">
                                      <p:cBhvr>
                                        <p:cTn id="24" dur="500"/>
                                        <p:tgtEl>
                                          <p:spTgt spid="38"/>
                                        </p:tgtEl>
                                      </p:cBhvr>
                                    </p:animEffect>
                                  </p:childTnLst>
                                </p:cTn>
                              </p:par>
                              <p:par>
                                <p:cTn id="25" presetID="22" presetClass="entr" presetSubtype="4"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ox(in)">
                                      <p:cBhvr>
                                        <p:cTn id="32" dur="2000"/>
                                        <p:tgtEl>
                                          <p:spTgt spid="33"/>
                                        </p:tgtEl>
                                      </p:cBhvr>
                                    </p:animEffect>
                                  </p:childTnLst>
                                </p:cTn>
                              </p:par>
                              <p:par>
                                <p:cTn id="33" presetID="22" presetClass="entr" presetSubtype="4"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blinds(horizontal)">
                                      <p:cBhvr>
                                        <p:cTn id="43" dur="500"/>
                                        <p:tgtEl>
                                          <p:spTgt spid="40"/>
                                        </p:tgtEl>
                                      </p:cBhvr>
                                    </p:animEffect>
                                  </p:childTnLst>
                                </p:cTn>
                              </p:par>
                              <p:par>
                                <p:cTn id="44" presetID="22" presetClass="entr" presetSubtype="4"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down)">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blinds(horizontal)">
                                      <p:cBhvr>
                                        <p:cTn id="51" dur="500"/>
                                        <p:tgtEl>
                                          <p:spTgt spid="41"/>
                                        </p:tgtEl>
                                      </p:cBhvr>
                                    </p:animEffect>
                                  </p:childTnLst>
                                </p:cTn>
                              </p:par>
                              <p:par>
                                <p:cTn id="52" presetID="16" presetClass="entr" presetSubtype="21"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arn(inVertical)">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1" animBg="1"/>
      <p:bldP spid="22" grpId="1" animBg="1"/>
      <p:bldP spid="27" grpId="1" animBg="1"/>
      <p:bldP spid="21" grpId="1" animBg="1"/>
      <p:bldP spid="33" grpId="0" bldLvl="0" animBg="1"/>
      <p:bldP spid="33" grpId="1"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Đường kết nối Thẳng 15"/>
          <p:cNvCxnSpPr/>
          <p:nvPr/>
        </p:nvCxnSpPr>
        <p:spPr>
          <a:xfrm>
            <a:off x="3257550" y="2930129"/>
            <a:ext cx="285750" cy="613172"/>
          </a:xfrm>
          <a:prstGeom prst="line">
            <a:avLst/>
          </a:prstGeom>
          <a:ln w="38100">
            <a:solidFill>
              <a:srgbClr val="FF0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306562" y="1590560"/>
            <a:ext cx="3505200" cy="1339195"/>
            <a:chOff x="990601" y="1371600"/>
            <a:chExt cx="3200399" cy="1285350"/>
          </a:xfrm>
          <a:solidFill>
            <a:srgbClr val="CC9900"/>
          </a:solidFill>
        </p:grpSpPr>
        <p:sp>
          <p:nvSpPr>
            <p:cNvPr id="20" name="Hình chữ nhật góc tròn 19"/>
            <p:cNvSpPr/>
            <p:nvPr/>
          </p:nvSpPr>
          <p:spPr>
            <a:xfrm>
              <a:off x="990601" y="1371600"/>
              <a:ext cx="3200399" cy="1285350"/>
            </a:xfrm>
            <a:prstGeom prst="round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21" name="Hộp_Văn_Bản 41"/>
            <p:cNvSpPr txBox="1">
              <a:spLocks noChangeArrowheads="1"/>
            </p:cNvSpPr>
            <p:nvPr/>
          </p:nvSpPr>
          <p:spPr bwMode="auto">
            <a:xfrm>
              <a:off x="1051478" y="1483132"/>
              <a:ext cx="3053512" cy="1062304"/>
            </a:xfrm>
            <a:prstGeom prst="rect">
              <a:avLst/>
            </a:prstGeom>
            <a:noFill/>
            <a:ln w="9525">
              <a:noFill/>
              <a:miter lim="800000"/>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025" b="1" i="0" u="none" strike="noStrike" kern="1200" cap="none" spc="0" normalizeH="0" baseline="0" noProof="0" dirty="0">
                  <a:ln>
                    <a:noFill/>
                  </a:ln>
                  <a:solidFill>
                    <a:prstClr val="black"/>
                  </a:solidFill>
                  <a:effectLst/>
                  <a:uLnTx/>
                  <a:uFillTx/>
                  <a:latin typeface="Times New Roman" panose="02020603050405020304"/>
                  <a:ea typeface="+mn-ea"/>
                  <a:cs typeface="Arial" panose="020B0604020202020204" pitchFamily="34"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a:ea typeface="+mn-ea"/>
                  <a:cs typeface="Arial" panose="020B0604020202020204" pitchFamily="34" charset="0"/>
                </a:rPr>
                <a:t>Tìm</a:t>
              </a:r>
              <a:r>
                <a:rPr kumimoji="0" lang="en-US" sz="2200" b="1" i="0" u="none" strike="noStrike" kern="1200" cap="none" spc="0" normalizeH="0" baseline="0" noProof="0" dirty="0">
                  <a:ln>
                    <a:noFill/>
                  </a:ln>
                  <a:solidFill>
                    <a:prstClr val="black"/>
                  </a:solidFill>
                  <a:effectLst/>
                  <a:uLnTx/>
                  <a:uFillTx/>
                  <a:latin typeface="Times New Roman" panose="02020603050405020304"/>
                  <a:ea typeface="+mn-ea"/>
                  <a:cs typeface="Arial" panose="020B0604020202020204" pitchFamily="34"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a:ea typeface="+mn-ea"/>
                  <a:cs typeface="Arial" panose="020B0604020202020204" pitchFamily="34" charset="0"/>
                </a:rPr>
                <a:t>hiểu</a:t>
              </a:r>
              <a:r>
                <a:rPr kumimoji="0" lang="en-US" sz="2200" b="1" i="0" u="none" strike="noStrike" kern="1200" cap="none" spc="0" normalizeH="0" baseline="0" noProof="0" dirty="0">
                  <a:ln>
                    <a:noFill/>
                  </a:ln>
                  <a:solidFill>
                    <a:prstClr val="black"/>
                  </a:solidFill>
                  <a:effectLst/>
                  <a:uLnTx/>
                  <a:uFillTx/>
                  <a:latin typeface="Times New Roman" panose="02020603050405020304"/>
                  <a:ea typeface="+mn-ea"/>
                  <a:cs typeface="Arial" panose="020B0604020202020204" pitchFamily="34"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a:ea typeface="+mn-ea"/>
                  <a:cs typeface="Arial" panose="020B0604020202020204" pitchFamily="34" charset="0"/>
                </a:rPr>
                <a:t>về</a:t>
              </a:r>
              <a:r>
                <a:rPr kumimoji="0" lang="en-US" sz="2200" b="1" i="0" u="none" strike="noStrike" kern="1200" cap="none" spc="0" normalizeH="0" baseline="0" noProof="0" dirty="0">
                  <a:ln>
                    <a:noFill/>
                  </a:ln>
                  <a:solidFill>
                    <a:prstClr val="black"/>
                  </a:solidFill>
                  <a:effectLst/>
                  <a:uLnTx/>
                  <a:uFillTx/>
                  <a:latin typeface="Times New Roman" panose="02020603050405020304"/>
                  <a:ea typeface="+mn-ea"/>
                  <a:cs typeface="Arial" panose="020B0604020202020204" pitchFamily="34"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a:ea typeface="+mn-ea"/>
                  <a:cs typeface="Arial" panose="020B0604020202020204" pitchFamily="34" charset="0"/>
                </a:rPr>
                <a:t>thực</a:t>
              </a:r>
              <a:r>
                <a:rPr kumimoji="0" lang="en-US" sz="2200" b="1" i="0" u="none" strike="noStrike" kern="1200" cap="none" spc="0" normalizeH="0" baseline="0" noProof="0" dirty="0">
                  <a:ln>
                    <a:noFill/>
                  </a:ln>
                  <a:solidFill>
                    <a:prstClr val="black"/>
                  </a:solidFill>
                  <a:effectLst/>
                  <a:uLnTx/>
                  <a:uFillTx/>
                  <a:latin typeface="Times New Roman" panose="02020603050405020304"/>
                  <a:ea typeface="+mn-ea"/>
                  <a:cs typeface="Arial" panose="020B0604020202020204" pitchFamily="34"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a:ea typeface="+mn-ea"/>
                  <a:cs typeface="Arial" panose="020B0604020202020204" pitchFamily="34" charset="0"/>
                </a:rPr>
                <a:t>trạng</a:t>
              </a:r>
              <a:r>
                <a:rPr kumimoji="0" lang="en-US" sz="2200" b="1" i="0" u="none" strike="noStrike" kern="1200" cap="none" spc="0" normalizeH="0" baseline="0" noProof="0" dirty="0">
                  <a:ln>
                    <a:noFill/>
                  </a:ln>
                  <a:solidFill>
                    <a:prstClr val="black"/>
                  </a:solidFill>
                  <a:effectLst/>
                  <a:uLnTx/>
                  <a:uFillTx/>
                  <a:latin typeface="Times New Roman" panose="02020603050405020304"/>
                  <a:ea typeface="+mn-ea"/>
                  <a:cs typeface="Arial" panose="020B0604020202020204" pitchFamily="34"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a:ea typeface="+mn-ea"/>
                  <a:cs typeface="Arial" panose="020B0604020202020204" pitchFamily="34" charset="0"/>
                </a:rPr>
                <a:t>khả</a:t>
              </a:r>
              <a:r>
                <a:rPr kumimoji="0" lang="en-US" sz="2200" b="1" i="0" u="none" strike="noStrike" kern="1200" cap="none" spc="0" normalizeH="0" baseline="0" noProof="0" dirty="0">
                  <a:ln>
                    <a:noFill/>
                  </a:ln>
                  <a:solidFill>
                    <a:prstClr val="black"/>
                  </a:solidFill>
                  <a:effectLst/>
                  <a:uLnTx/>
                  <a:uFillTx/>
                  <a:latin typeface="Times New Roman" panose="02020603050405020304"/>
                  <a:ea typeface="+mn-ea"/>
                  <a:cs typeface="Arial" panose="020B0604020202020204" pitchFamily="34"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a:ea typeface="+mn-ea"/>
                  <a:cs typeface="Arial" panose="020B0604020202020204" pitchFamily="34" charset="0"/>
                </a:rPr>
                <a:t>năng</a:t>
              </a:r>
              <a:r>
                <a:rPr kumimoji="0" lang="en-US" sz="2200" b="1" i="0" u="none" strike="noStrike" kern="1200" cap="none" spc="0" normalizeH="0" baseline="0" noProof="0" dirty="0">
                  <a:ln>
                    <a:noFill/>
                  </a:ln>
                  <a:solidFill>
                    <a:prstClr val="black"/>
                  </a:solidFill>
                  <a:effectLst/>
                  <a:uLnTx/>
                  <a:uFillTx/>
                  <a:latin typeface="Times New Roman" panose="02020603050405020304"/>
                  <a:ea typeface="+mn-ea"/>
                  <a:cs typeface="Arial" panose="020B0604020202020204" pitchFamily="34"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a:ea typeface="+mn-ea"/>
                  <a:cs typeface="Arial" panose="020B0604020202020204" pitchFamily="34" charset="0"/>
                </a:rPr>
                <a:t>giao</a:t>
              </a:r>
              <a:r>
                <a:rPr kumimoji="0" lang="en-US" sz="2200" b="1" i="0" u="none" strike="noStrike" kern="1200" cap="none" spc="0" normalizeH="0" baseline="0" noProof="0" dirty="0">
                  <a:ln>
                    <a:noFill/>
                  </a:ln>
                  <a:solidFill>
                    <a:prstClr val="black"/>
                  </a:solidFill>
                  <a:effectLst/>
                  <a:uLnTx/>
                  <a:uFillTx/>
                  <a:latin typeface="Times New Roman" panose="02020603050405020304"/>
                  <a:ea typeface="+mn-ea"/>
                  <a:cs typeface="Arial" panose="020B0604020202020204" pitchFamily="34"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a:ea typeface="+mn-ea"/>
                  <a:cs typeface="Arial" panose="020B0604020202020204" pitchFamily="34" charset="0"/>
                </a:rPr>
                <a:t>tiếp</a:t>
              </a:r>
              <a:r>
                <a:rPr kumimoji="0" lang="en-US" sz="2200" b="1" i="0" u="none" strike="noStrike" kern="1200" cap="none" spc="0" normalizeH="0" baseline="0" noProof="0" dirty="0">
                  <a:ln>
                    <a:noFill/>
                  </a:ln>
                  <a:solidFill>
                    <a:prstClr val="black"/>
                  </a:solidFill>
                  <a:effectLst/>
                  <a:uLnTx/>
                  <a:uFillTx/>
                  <a:latin typeface="Times New Roman" panose="02020603050405020304"/>
                  <a:ea typeface="+mn-ea"/>
                  <a:cs typeface="Arial" panose="020B0604020202020204" pitchFamily="34"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a:ea typeface="+mn-ea"/>
                  <a:cs typeface="Arial" panose="020B0604020202020204" pitchFamily="34" charset="0"/>
                </a:rPr>
                <a:t>của</a:t>
              </a:r>
              <a:r>
                <a:rPr kumimoji="0" lang="en-US" sz="2200" b="1" i="0" u="none" strike="noStrike" kern="1200" cap="none" spc="0" normalizeH="0" baseline="0" noProof="0" dirty="0">
                  <a:ln>
                    <a:noFill/>
                  </a:ln>
                  <a:solidFill>
                    <a:prstClr val="black"/>
                  </a:solidFill>
                  <a:effectLst/>
                  <a:uLnTx/>
                  <a:uFillTx/>
                  <a:latin typeface="Times New Roman" panose="02020603050405020304"/>
                  <a:ea typeface="+mn-ea"/>
                  <a:cs typeface="Arial" panose="020B0604020202020204" pitchFamily="34" charset="0"/>
                </a:rPr>
                <a:t> </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200" b="1" i="0" u="none" strike="noStrike" kern="1200" cap="none" spc="0" normalizeH="0" baseline="0" noProof="0" dirty="0" err="1">
                  <a:ln>
                    <a:noFill/>
                  </a:ln>
                  <a:solidFill>
                    <a:prstClr val="black"/>
                  </a:solidFill>
                  <a:effectLst/>
                  <a:uLnTx/>
                  <a:uFillTx/>
                  <a:latin typeface="Times New Roman" panose="02020603050405020304"/>
                  <a:ea typeface="+mn-ea"/>
                  <a:cs typeface="Arial" panose="020B0604020202020204" pitchFamily="34" charset="0"/>
                </a:rPr>
                <a:t>học</a:t>
              </a:r>
              <a:r>
                <a:rPr kumimoji="0" lang="en-US" sz="2200" b="1" i="0" u="none" strike="noStrike" kern="1200" cap="none" spc="0" normalizeH="0" baseline="0" noProof="0" dirty="0">
                  <a:ln>
                    <a:noFill/>
                  </a:ln>
                  <a:solidFill>
                    <a:prstClr val="black"/>
                  </a:solidFill>
                  <a:effectLst/>
                  <a:uLnTx/>
                  <a:uFillTx/>
                  <a:latin typeface="Times New Roman" panose="02020603050405020304"/>
                  <a:ea typeface="+mn-ea"/>
                  <a:cs typeface="Arial" panose="020B0604020202020204" pitchFamily="34"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a:ea typeface="+mn-ea"/>
                  <a:cs typeface="Arial" panose="020B0604020202020204" pitchFamily="34" charset="0"/>
                </a:rPr>
                <a:t>sinh</a:t>
              </a:r>
              <a:r>
                <a:rPr kumimoji="0" lang="en-US" sz="2200" b="1" i="0" u="none" strike="noStrike" kern="1200" cap="none" spc="0" normalizeH="0" baseline="0" noProof="0" dirty="0">
                  <a:ln>
                    <a:noFill/>
                  </a:ln>
                  <a:solidFill>
                    <a:prstClr val="black"/>
                  </a:solidFill>
                  <a:effectLst/>
                  <a:uLnTx/>
                  <a:uFillTx/>
                  <a:latin typeface="Times New Roman" panose="02020603050405020304"/>
                  <a:ea typeface="+mn-ea"/>
                  <a:cs typeface="Arial" panose="020B0604020202020204" pitchFamily="34"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a:ea typeface="+mn-ea"/>
                  <a:cs typeface="Arial" panose="020B0604020202020204" pitchFamily="34" charset="0"/>
                </a:rPr>
                <a:t>lớp</a:t>
              </a:r>
              <a:r>
                <a:rPr kumimoji="0" lang="en-US" sz="2200" b="1" i="0" u="none" strike="noStrike" kern="1200" cap="none" spc="0" normalizeH="0" baseline="0" noProof="0" dirty="0">
                  <a:ln>
                    <a:noFill/>
                  </a:ln>
                  <a:solidFill>
                    <a:prstClr val="black"/>
                  </a:solidFill>
                  <a:effectLst/>
                  <a:uLnTx/>
                  <a:uFillTx/>
                  <a:latin typeface="Times New Roman" panose="02020603050405020304"/>
                  <a:ea typeface="+mn-ea"/>
                  <a:cs typeface="Arial" panose="020B0604020202020204" pitchFamily="34" charset="0"/>
                </a:rPr>
                <a:t> 2</a:t>
              </a:r>
            </a:p>
          </p:txBody>
        </p:sp>
      </p:grpSp>
      <p:pic>
        <p:nvPicPr>
          <p:cNvPr id="22" name="Picture 13"/>
          <p:cNvPicPr>
            <a:picLocks noChangeAspect="1"/>
          </p:cNvPicPr>
          <p:nvPr/>
        </p:nvPicPr>
        <p:blipFill>
          <a:blip r:embed="rId2"/>
          <a:stretch>
            <a:fillRect/>
          </a:stretch>
        </p:blipFill>
        <p:spPr>
          <a:xfrm>
            <a:off x="3057525" y="3218180"/>
            <a:ext cx="1905000" cy="1752600"/>
          </a:xfrm>
          <a:prstGeom prst="rect">
            <a:avLst/>
          </a:prstGeom>
          <a:noFill/>
          <a:ln w="9525">
            <a:noFill/>
          </a:ln>
        </p:spPr>
      </p:pic>
      <p:grpSp>
        <p:nvGrpSpPr>
          <p:cNvPr id="23" name="Group 22"/>
          <p:cNvGrpSpPr/>
          <p:nvPr/>
        </p:nvGrpSpPr>
        <p:grpSpPr>
          <a:xfrm>
            <a:off x="5289947" y="4130279"/>
            <a:ext cx="3657600" cy="1156097"/>
            <a:chOff x="4834232" y="1808744"/>
            <a:chExt cx="3355977" cy="1476374"/>
          </a:xfrm>
        </p:grpSpPr>
        <p:sp>
          <p:nvSpPr>
            <p:cNvPr id="10258" name="Hộp_Văn_Bản 40"/>
            <p:cNvSpPr txBox="1"/>
            <p:nvPr/>
          </p:nvSpPr>
          <p:spPr>
            <a:xfrm>
              <a:off x="5127916" y="1832853"/>
              <a:ext cx="3062293" cy="136234"/>
            </a:xfrm>
            <a:prstGeom prst="rect">
              <a:avLst/>
            </a:prstGeom>
            <a:noFill/>
            <a:ln w="9525">
              <a:noFill/>
            </a:ln>
          </p:spPr>
          <p:txBody>
            <a:bodyPr>
              <a:spAutoFit/>
            </a:bodyPr>
            <a:lstStyle/>
            <a:p>
              <a:pPr algn="just"/>
              <a:r>
                <a:rPr sz="100" b="1" dirty="0">
                  <a:solidFill>
                    <a:srgbClr val="000000"/>
                  </a:solidFill>
                  <a:latin typeface="Times New Roman" panose="02020603050405020304" pitchFamily="18" charset="0"/>
                </a:rPr>
                <a:t>Hình thức trải nghiệm ngoài không gian lớp học</a:t>
              </a:r>
            </a:p>
          </p:txBody>
        </p:sp>
        <p:sp>
          <p:nvSpPr>
            <p:cNvPr id="24" name="Hình chữ nhật góc tròn 21"/>
            <p:cNvSpPr/>
            <p:nvPr/>
          </p:nvSpPr>
          <p:spPr>
            <a:xfrm>
              <a:off x="4834232" y="1808744"/>
              <a:ext cx="3355977" cy="1476374"/>
            </a:xfrm>
            <a:prstGeom prst="roundRect">
              <a:avLst>
                <a:gd name="adj" fmla="val 14732"/>
              </a:avLst>
            </a:prstGeom>
            <a:solidFill>
              <a:schemeClr val="accent1">
                <a:lumMod val="40000"/>
                <a:lumOff val="6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50" b="1" i="0" u="none" strike="noStrike" kern="1200" cap="none" spc="0" normalizeH="0" baseline="0" noProof="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grpSp>
      <p:cxnSp>
        <p:nvCxnSpPr>
          <p:cNvPr id="26" name="Đường kết nối Thẳng 15"/>
          <p:cNvCxnSpPr>
            <a:stCxn id="24" idx="1"/>
          </p:cNvCxnSpPr>
          <p:nvPr/>
        </p:nvCxnSpPr>
        <p:spPr>
          <a:xfrm flipH="1" flipV="1">
            <a:off x="4773295" y="4535170"/>
            <a:ext cx="516890" cy="173355"/>
          </a:xfrm>
          <a:prstGeom prst="line">
            <a:avLst/>
          </a:prstGeom>
          <a:ln w="38100">
            <a:solidFill>
              <a:srgbClr val="FF0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4572000" y="1590675"/>
            <a:ext cx="4396105" cy="1339215"/>
            <a:chOff x="5813304" y="3375243"/>
            <a:chExt cx="2931990" cy="1347787"/>
          </a:xfrm>
        </p:grpSpPr>
        <p:sp>
          <p:nvSpPr>
            <p:cNvPr id="29" name="Hình chữ nhật góc tròn 22"/>
            <p:cNvSpPr/>
            <p:nvPr/>
          </p:nvSpPr>
          <p:spPr>
            <a:xfrm>
              <a:off x="5813304" y="3375243"/>
              <a:ext cx="2931990" cy="1347787"/>
            </a:xfrm>
            <a:prstGeom prst="roundRect">
              <a:avLst/>
            </a:prstGeom>
            <a:solidFill>
              <a:srgbClr val="92D050"/>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0257" name="Hộp_Văn_Bản 40"/>
            <p:cNvSpPr txBox="1"/>
            <p:nvPr/>
          </p:nvSpPr>
          <p:spPr>
            <a:xfrm>
              <a:off x="5946662" y="3633638"/>
              <a:ext cx="2667000" cy="835257"/>
            </a:xfrm>
            <a:prstGeom prst="rect">
              <a:avLst/>
            </a:prstGeom>
            <a:noFill/>
            <a:ln w="9525">
              <a:noFill/>
            </a:ln>
          </p:spPr>
          <p:txBody>
            <a:bodyPr>
              <a:spAutoFit/>
            </a:bodyPr>
            <a:lstStyle/>
            <a:p>
              <a:pPr algn="just"/>
              <a:r>
                <a:rPr sz="2400" b="1" dirty="0">
                  <a:solidFill>
                    <a:srgbClr val="000000"/>
                  </a:solidFill>
                  <a:latin typeface="Times New Roman" panose="02020603050405020304" pitchFamily="18" charset="0"/>
                </a:rPr>
                <a:t>- </a:t>
              </a:r>
              <a:r>
                <a:rPr sz="2400" b="1" dirty="0" err="1">
                  <a:solidFill>
                    <a:srgbClr val="000000"/>
                  </a:solidFill>
                  <a:latin typeface="Times New Roman" panose="02020603050405020304" pitchFamily="18" charset="0"/>
                </a:rPr>
                <a:t>Các</a:t>
              </a:r>
              <a:r>
                <a:rPr sz="2400" b="1" dirty="0">
                  <a:solidFill>
                    <a:srgbClr val="000000"/>
                  </a:solidFill>
                  <a:latin typeface="Times New Roman" panose="02020603050405020304" pitchFamily="18" charset="0"/>
                </a:rPr>
                <a:t> </a:t>
              </a:r>
              <a:r>
                <a:rPr lang="en-US" sz="2400" b="1" dirty="0" err="1" smtClean="0">
                  <a:solidFill>
                    <a:srgbClr val="000000"/>
                  </a:solidFill>
                  <a:latin typeface="Times New Roman" panose="02020603050405020304" pitchFamily="18" charset="0"/>
                </a:rPr>
                <a:t>biện</a:t>
              </a:r>
              <a:r>
                <a:rPr sz="2400" b="1" dirty="0" smtClean="0">
                  <a:solidFill>
                    <a:srgbClr val="000000"/>
                  </a:solidFill>
                  <a:latin typeface="Times New Roman" panose="02020603050405020304" pitchFamily="18" charset="0"/>
                </a:rPr>
                <a:t> </a:t>
              </a:r>
              <a:r>
                <a:rPr sz="2400" b="1" dirty="0">
                  <a:solidFill>
                    <a:srgbClr val="000000"/>
                  </a:solidFill>
                  <a:latin typeface="Times New Roman" panose="02020603050405020304" pitchFamily="18" charset="0"/>
                </a:rPr>
                <a:t>pháp rèn kĩ năng giao tiếp cho học sinh lớp </a:t>
              </a:r>
              <a:r>
                <a:rPr lang="en-US" sz="2400" b="1" dirty="0">
                  <a:solidFill>
                    <a:srgbClr val="000000"/>
                  </a:solidFill>
                  <a:latin typeface="Times New Roman" panose="02020603050405020304" pitchFamily="18" charset="0"/>
                </a:rPr>
                <a:t>2</a:t>
              </a:r>
            </a:p>
          </p:txBody>
        </p:sp>
      </p:grpSp>
      <p:cxnSp>
        <p:nvCxnSpPr>
          <p:cNvPr id="31" name="Đường kết nối Thẳng 13"/>
          <p:cNvCxnSpPr/>
          <p:nvPr/>
        </p:nvCxnSpPr>
        <p:spPr>
          <a:xfrm flipH="1">
            <a:off x="4488180" y="3020695"/>
            <a:ext cx="485775" cy="522685"/>
          </a:xfrm>
          <a:prstGeom prst="line">
            <a:avLst/>
          </a:prstGeom>
          <a:ln w="38100">
            <a:solidFill>
              <a:srgbClr val="FF0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06626" y="403225"/>
            <a:ext cx="4655899" cy="551815"/>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lIns="91437" tIns="45718" rIns="91437" bIns="45718">
            <a:spAutoFit/>
          </a:bodyPr>
          <a:lstStyle/>
          <a:p>
            <a:pPr algn="just">
              <a:spcBef>
                <a:spcPts val="800"/>
              </a:spcBef>
              <a:buNone/>
            </a:pPr>
            <a:r>
              <a:rPr lang="en-US" sz="30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3</a:t>
            </a:r>
            <a:r>
              <a:rPr sz="30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C</a:t>
            </a:r>
            <a:r>
              <a:rPr lang="en-US" sz="30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ác nội dung thực hiện</a:t>
            </a:r>
            <a:r>
              <a:rPr sz="27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endParaRPr sz="2700"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10250" name="TextBox 9"/>
          <p:cNvSpPr txBox="1"/>
          <p:nvPr/>
        </p:nvSpPr>
        <p:spPr>
          <a:xfrm>
            <a:off x="5408295" y="4293235"/>
            <a:ext cx="3540125" cy="829945"/>
          </a:xfrm>
          <a:prstGeom prst="rect">
            <a:avLst/>
          </a:prstGeom>
          <a:noFill/>
          <a:ln w="9525">
            <a:noFill/>
          </a:ln>
        </p:spPr>
        <p:txBody>
          <a:bodyPr wrap="square">
            <a:spAutoFit/>
          </a:bodyPr>
          <a:lstStyle/>
          <a:p>
            <a:pPr algn="just"/>
            <a:r>
              <a:rPr sz="2400" b="1" dirty="0">
                <a:latin typeface="Times New Roman" panose="02020603050405020304" pitchFamily="18" charset="0"/>
                <a:cs typeface="Times New Roman" panose="02020603050405020304" pitchFamily="18" charset="0"/>
              </a:rPr>
              <a:t>- Tính mới, hiệu quả của các giải pháp</a:t>
            </a:r>
            <a:endParaRPr sz="2400" b="1" dirty="0">
              <a:latin typeface="Times New Roman" panose="02020603050405020304" pitchFamily="18" charset="0"/>
              <a:ea typeface="Times New Roman" panose="02020603050405020304" pitchFamily="18" charset="0"/>
            </a:endParaRPr>
          </a:p>
        </p:txBody>
      </p:sp>
      <p:grpSp>
        <p:nvGrpSpPr>
          <p:cNvPr id="32" name="Group 31"/>
          <p:cNvGrpSpPr/>
          <p:nvPr/>
        </p:nvGrpSpPr>
        <p:grpSpPr>
          <a:xfrm>
            <a:off x="224790" y="4098290"/>
            <a:ext cx="2505075" cy="1188085"/>
            <a:chOff x="4834232" y="1808744"/>
            <a:chExt cx="3355977" cy="1476374"/>
          </a:xfrm>
        </p:grpSpPr>
        <p:sp>
          <p:nvSpPr>
            <p:cNvPr id="10254" name="Hộp_Văn_Bản 40"/>
            <p:cNvSpPr txBox="1"/>
            <p:nvPr/>
          </p:nvSpPr>
          <p:spPr>
            <a:xfrm>
              <a:off x="5127916" y="1832853"/>
              <a:ext cx="3062293" cy="132566"/>
            </a:xfrm>
            <a:prstGeom prst="rect">
              <a:avLst/>
            </a:prstGeom>
            <a:noFill/>
            <a:ln w="9525">
              <a:noFill/>
            </a:ln>
          </p:spPr>
          <p:txBody>
            <a:bodyPr>
              <a:spAutoFit/>
            </a:bodyPr>
            <a:lstStyle/>
            <a:p>
              <a:pPr algn="just"/>
              <a:r>
                <a:rPr sz="100" b="1" dirty="0">
                  <a:solidFill>
                    <a:srgbClr val="000000"/>
                  </a:solidFill>
                  <a:latin typeface="Times New Roman" panose="02020603050405020304" pitchFamily="18" charset="0"/>
                </a:rPr>
                <a:t>Hình thức trải nghiệm ngoài không gian lớp học</a:t>
              </a:r>
            </a:p>
          </p:txBody>
        </p:sp>
        <p:sp>
          <p:nvSpPr>
            <p:cNvPr id="34" name="Hình chữ nhật góc tròn 21"/>
            <p:cNvSpPr/>
            <p:nvPr/>
          </p:nvSpPr>
          <p:spPr>
            <a:xfrm>
              <a:off x="4834232" y="1808744"/>
              <a:ext cx="3355977" cy="1476374"/>
            </a:xfrm>
            <a:prstGeom prst="roundRect">
              <a:avLst>
                <a:gd name="adj" fmla="val 14732"/>
              </a:avLst>
            </a:prstGeom>
            <a:solidFill>
              <a:schemeClr val="accent1">
                <a:lumMod val="40000"/>
                <a:lumOff val="6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50" b="1" i="0" u="none" strike="noStrike" kern="1200" cap="none" spc="0" normalizeH="0" baseline="0" noProof="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grpSp>
      <p:sp>
        <p:nvSpPr>
          <p:cNvPr id="10252" name="TextBox 10"/>
          <p:cNvSpPr txBox="1"/>
          <p:nvPr/>
        </p:nvSpPr>
        <p:spPr>
          <a:xfrm>
            <a:off x="179070" y="4237355"/>
            <a:ext cx="2604135" cy="768350"/>
          </a:xfrm>
          <a:prstGeom prst="rect">
            <a:avLst/>
          </a:prstGeom>
          <a:noFill/>
          <a:ln w="9525">
            <a:noFill/>
          </a:ln>
        </p:spPr>
        <p:txBody>
          <a:bodyPr wrap="square">
            <a:spAutoFit/>
          </a:bodyPr>
          <a:lstStyle/>
          <a:p>
            <a:pPr algn="l"/>
            <a:r>
              <a:rPr sz="2100" b="1"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Khả năng áp dụng của các giải pháp </a:t>
            </a:r>
            <a:endParaRPr sz="2200" b="1" dirty="0">
              <a:latin typeface="Times New Roman" panose="02020603050405020304" pitchFamily="18" charset="0"/>
              <a:ea typeface="Times New Roman" panose="02020603050405020304" pitchFamily="18" charset="0"/>
            </a:endParaRPr>
          </a:p>
        </p:txBody>
      </p:sp>
      <p:cxnSp>
        <p:nvCxnSpPr>
          <p:cNvPr id="35" name="Đường kết nối Thẳng 15"/>
          <p:cNvCxnSpPr/>
          <p:nvPr/>
        </p:nvCxnSpPr>
        <p:spPr>
          <a:xfrm flipV="1">
            <a:off x="2728913" y="4535091"/>
            <a:ext cx="414338" cy="216694"/>
          </a:xfrm>
          <a:prstGeom prst="line">
            <a:avLst/>
          </a:prstGeom>
          <a:ln w="38100">
            <a:solidFill>
              <a:srgbClr val="FF0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anim calcmode="lin" valueType="num">
                                      <p:cBhvr>
                                        <p:cTn id="21" dur="1000" fill="hold"/>
                                        <p:tgtEl>
                                          <p:spTgt spid="28"/>
                                        </p:tgtEl>
                                        <p:attrNameLst>
                                          <p:attrName>ppt_x</p:attrName>
                                        </p:attrNameLst>
                                      </p:cBhvr>
                                      <p:tavLst>
                                        <p:tav tm="0">
                                          <p:val>
                                            <p:strVal val="#ppt_x"/>
                                          </p:val>
                                        </p:tav>
                                        <p:tav tm="100000">
                                          <p:val>
                                            <p:strVal val="#ppt_x"/>
                                          </p:val>
                                        </p:tav>
                                      </p:tavLst>
                                    </p:anim>
                                    <p:anim calcmode="lin" valueType="num">
                                      <p:cBhvr>
                                        <p:cTn id="22" dur="1000" fill="hold"/>
                                        <p:tgtEl>
                                          <p:spTgt spid="2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par>
                                <p:cTn id="33" presetID="2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0250"/>
                                        </p:tgtEl>
                                        <p:attrNameLst>
                                          <p:attrName>style.visibility</p:attrName>
                                        </p:attrNameLst>
                                      </p:cBhvr>
                                      <p:to>
                                        <p:strVal val="visible"/>
                                      </p:to>
                                    </p:set>
                                    <p:animEffect transition="in" filter="blinds(horizontal)">
                                      <p:cBhvr>
                                        <p:cTn id="38" dur="500"/>
                                        <p:tgtEl>
                                          <p:spTgt spid="1025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par>
                                <p:cTn id="44" presetID="22" presetClass="entr" presetSubtype="4"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down)">
                                      <p:cBhvr>
                                        <p:cTn id="46" dur="500"/>
                                        <p:tgtEl>
                                          <p:spTgt spid="35"/>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0252"/>
                                        </p:tgtEl>
                                        <p:attrNameLst>
                                          <p:attrName>style.visibility</p:attrName>
                                        </p:attrNameLst>
                                      </p:cBhvr>
                                      <p:to>
                                        <p:strVal val="visible"/>
                                      </p:to>
                                    </p:set>
                                    <p:animEffect transition="in" filter="blinds(horizontal)">
                                      <p:cBhvr>
                                        <p:cTn id="49"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P spid="102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Đường kết nối Thẳng 11"/>
          <p:cNvCxnSpPr/>
          <p:nvPr/>
        </p:nvCxnSpPr>
        <p:spPr>
          <a:xfrm rot="5400000" flipH="1" flipV="1">
            <a:off x="3711244" y="3889284"/>
            <a:ext cx="351459" cy="294914"/>
          </a:xfrm>
          <a:prstGeom prst="line">
            <a:avLst/>
          </a:prstGeom>
          <a:ln w="38100">
            <a:solidFill>
              <a:srgbClr val="FF0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Đường kết nối Thẳng 13"/>
          <p:cNvCxnSpPr/>
          <p:nvPr/>
        </p:nvCxnSpPr>
        <p:spPr>
          <a:xfrm rot="10800000" flipV="1">
            <a:off x="5029202" y="2170024"/>
            <a:ext cx="533399" cy="338528"/>
          </a:xfrm>
          <a:prstGeom prst="line">
            <a:avLst/>
          </a:prstGeom>
          <a:ln w="38100">
            <a:solidFill>
              <a:srgbClr val="FF0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Hình chữ nhật góc tròn 22"/>
          <p:cNvSpPr/>
          <p:nvPr/>
        </p:nvSpPr>
        <p:spPr>
          <a:xfrm>
            <a:off x="5396459" y="1159104"/>
            <a:ext cx="3181350" cy="1010920"/>
          </a:xfrm>
          <a:prstGeom prst="roundRect">
            <a:avLst/>
          </a:prstGeom>
          <a:solidFill>
            <a:schemeClr val="accent2">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0" name="Hình chữ nhật góc tròn 19"/>
          <p:cNvSpPr/>
          <p:nvPr/>
        </p:nvSpPr>
        <p:spPr>
          <a:xfrm>
            <a:off x="410548" y="4152122"/>
            <a:ext cx="3328968" cy="1492898"/>
          </a:xfrm>
          <a:prstGeom prst="roundRect">
            <a:avLst/>
          </a:prstGeom>
          <a:solidFill>
            <a:srgbClr val="99FF33"/>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28" name="Group 27"/>
          <p:cNvGrpSpPr/>
          <p:nvPr/>
        </p:nvGrpSpPr>
        <p:grpSpPr>
          <a:xfrm>
            <a:off x="198755" y="1170469"/>
            <a:ext cx="3679825" cy="963930"/>
            <a:chOff x="6197856" y="3066587"/>
            <a:chExt cx="3030302" cy="1347796"/>
          </a:xfrm>
        </p:grpSpPr>
        <p:sp>
          <p:nvSpPr>
            <p:cNvPr id="29" name="Hình chữ nhật góc tròn 22"/>
            <p:cNvSpPr/>
            <p:nvPr/>
          </p:nvSpPr>
          <p:spPr>
            <a:xfrm>
              <a:off x="6197856" y="3066587"/>
              <a:ext cx="3030302" cy="1347796"/>
            </a:xfrm>
            <a:prstGeom prst="roundRect">
              <a:avLst/>
            </a:prstGeom>
            <a:solidFill>
              <a:srgbClr val="00FFFF"/>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0" name="Hộp_Văn_Bản 40"/>
            <p:cNvSpPr txBox="1">
              <a:spLocks noChangeArrowheads="1"/>
            </p:cNvSpPr>
            <p:nvPr/>
          </p:nvSpPr>
          <p:spPr bwMode="auto">
            <a:xfrm>
              <a:off x="6260606" y="3224834"/>
              <a:ext cx="2853033" cy="988206"/>
            </a:xfrm>
            <a:prstGeom prst="rect">
              <a:avLst/>
            </a:prstGeom>
            <a:noFill/>
            <a:ln w="9525">
              <a:noFill/>
              <a:miter lim="800000"/>
            </a:ln>
          </p:spPr>
          <p:txBody>
            <a:bodyPr wrap="square">
              <a:spAutoFit/>
            </a:bodyPr>
            <a:lstStyle/>
            <a:p>
              <a:pPr lvl="0" algn="ctr">
                <a:defRPr/>
              </a:pPr>
              <a:r>
                <a:rPr lang="en-US" altLang="vi-VN" sz="2000" b="1" dirty="0">
                  <a:latin typeface="Times New Roman" panose="02020603050405020304"/>
                </a:rPr>
                <a:t> </a:t>
              </a:r>
              <a:r>
                <a:rPr lang="en-US" altLang="vi-VN" sz="2000" b="1" dirty="0">
                  <a:solidFill>
                    <a:srgbClr val="FF0000"/>
                  </a:solidFill>
                  <a:latin typeface="Times New Roman" panose="02020603050405020304"/>
                </a:rPr>
                <a:t>Biện pháp 1</a:t>
              </a:r>
              <a:r>
                <a:rPr lang="en-US" altLang="vi-VN" sz="2000" b="1" dirty="0">
                  <a:latin typeface="Times New Roman" panose="02020603050405020304"/>
                </a:rPr>
                <a:t>: Phân loại khả năng giao tiếp cho học sinh</a:t>
              </a:r>
            </a:p>
          </p:txBody>
        </p:sp>
      </p:grpSp>
      <p:cxnSp>
        <p:nvCxnSpPr>
          <p:cNvPr id="31" name="Đường kết nối Thẳng 13"/>
          <p:cNvCxnSpPr/>
          <p:nvPr/>
        </p:nvCxnSpPr>
        <p:spPr>
          <a:xfrm>
            <a:off x="3466567" y="2170024"/>
            <a:ext cx="287066" cy="584292"/>
          </a:xfrm>
          <a:prstGeom prst="line">
            <a:avLst/>
          </a:prstGeom>
          <a:ln w="38100">
            <a:solidFill>
              <a:srgbClr val="FF0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670957" y="4205385"/>
            <a:ext cx="8415893" cy="1353302"/>
            <a:chOff x="-4762234" y="3224264"/>
            <a:chExt cx="8187637" cy="1804402"/>
          </a:xfrm>
        </p:grpSpPr>
        <p:sp>
          <p:nvSpPr>
            <p:cNvPr id="41" name="Hình chữ nhật góc tròn 19"/>
            <p:cNvSpPr/>
            <p:nvPr/>
          </p:nvSpPr>
          <p:spPr>
            <a:xfrm>
              <a:off x="320520" y="3224264"/>
              <a:ext cx="3104883" cy="1395332"/>
            </a:xfrm>
            <a:prstGeom prst="roundRect">
              <a:avLst/>
            </a:prstGeom>
            <a:solidFill>
              <a:srgbClr val="FFFF66"/>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dirty="0">
                <a:solidFill>
                  <a:prstClr val="white"/>
                </a:solidFill>
                <a:latin typeface="Times New Roman" panose="02020603050405020304" pitchFamily="18" charset="0"/>
                <a:cs typeface="Times New Roman" panose="02020603050405020304" pitchFamily="18" charset="0"/>
              </a:endParaRPr>
            </a:p>
          </p:txBody>
        </p:sp>
        <p:sp>
          <p:nvSpPr>
            <p:cNvPr id="42" name="Hộp_Văn_Bản 41"/>
            <p:cNvSpPr txBox="1">
              <a:spLocks noChangeArrowheads="1"/>
            </p:cNvSpPr>
            <p:nvPr/>
          </p:nvSpPr>
          <p:spPr bwMode="auto">
            <a:xfrm>
              <a:off x="-4762234" y="3264081"/>
              <a:ext cx="2859428" cy="1764585"/>
            </a:xfrm>
            <a:prstGeom prst="rect">
              <a:avLst/>
            </a:prstGeom>
            <a:noFill/>
            <a:ln w="9525">
              <a:noFill/>
              <a:miter lim="800000"/>
            </a:ln>
          </p:spPr>
          <p:txBody>
            <a:bodyPr wrap="square">
              <a:spAutoFit/>
            </a:bodyPr>
            <a:lstStyle/>
            <a:p>
              <a:pPr lvl="0" algn="just">
                <a:defRPr/>
              </a:pPr>
              <a:r>
                <a:rPr lang="en-US" sz="2000" b="1" dirty="0">
                  <a:solidFill>
                    <a:srgbClr val="FF0000"/>
                  </a:solidFill>
                  <a:latin typeface="Times New Roman" panose="02020603050405020304"/>
                </a:rPr>
                <a:t>Biện pháp 4</a:t>
              </a:r>
              <a:r>
                <a:rPr lang="en-US" sz="2000" b="1" dirty="0">
                  <a:latin typeface="Times New Roman" panose="02020603050405020304"/>
                </a:rPr>
                <a:t>: </a:t>
              </a:r>
              <a:r>
                <a:rPr lang="en-US" sz="2000" b="1" dirty="0" err="1" smtClean="0"/>
                <a:t>Rèn</a:t>
              </a:r>
              <a:r>
                <a:rPr lang="en-US" sz="2000" b="1" dirty="0" smtClean="0"/>
                <a:t> </a:t>
              </a:r>
              <a:r>
                <a:rPr lang="en-US" sz="2000" b="1" dirty="0" err="1" smtClean="0"/>
                <a:t>kỹ</a:t>
              </a:r>
              <a:r>
                <a:rPr lang="en-US" sz="2000" b="1" dirty="0" smtClean="0"/>
                <a:t> </a:t>
              </a:r>
              <a:r>
                <a:rPr lang="en-US" sz="2000" b="1" dirty="0" err="1" smtClean="0"/>
                <a:t>năng</a:t>
              </a:r>
              <a:r>
                <a:rPr lang="en-US" sz="2000" b="1" dirty="0" smtClean="0"/>
                <a:t> </a:t>
              </a:r>
              <a:r>
                <a:rPr lang="en-US" sz="2000" b="1" dirty="0" err="1" smtClean="0"/>
                <a:t>giao</a:t>
              </a:r>
              <a:r>
                <a:rPr lang="en-US" sz="2000" b="1" dirty="0" smtClean="0"/>
                <a:t> </a:t>
              </a:r>
              <a:r>
                <a:rPr lang="en-US" sz="2000" b="1" dirty="0" err="1" smtClean="0"/>
                <a:t>tiếp</a:t>
              </a:r>
              <a:r>
                <a:rPr lang="en-US" sz="2000" b="1" dirty="0" smtClean="0"/>
                <a:t> </a:t>
              </a:r>
              <a:r>
                <a:rPr lang="en-US" sz="2000" b="1" dirty="0" err="1" smtClean="0"/>
                <a:t>cho</a:t>
              </a:r>
              <a:r>
                <a:rPr lang="en-US" sz="2000" b="1" dirty="0" smtClean="0"/>
                <a:t> HS </a:t>
              </a:r>
              <a:r>
                <a:rPr lang="en-US" sz="2000" b="1" dirty="0" err="1" smtClean="0"/>
                <a:t>trong</a:t>
              </a:r>
              <a:r>
                <a:rPr lang="en-US" sz="2000" b="1" dirty="0" smtClean="0"/>
                <a:t> </a:t>
              </a:r>
              <a:r>
                <a:rPr lang="en-US" sz="2000" b="1" dirty="0" err="1" smtClean="0"/>
                <a:t>sinh</a:t>
              </a:r>
              <a:r>
                <a:rPr lang="en-US" sz="2000" b="1" dirty="0" smtClean="0"/>
                <a:t> </a:t>
              </a:r>
              <a:r>
                <a:rPr lang="en-US" sz="2000" b="1" dirty="0" err="1" smtClean="0"/>
                <a:t>hoạt</a:t>
              </a:r>
              <a:r>
                <a:rPr lang="en-US" sz="2000" b="1" dirty="0" smtClean="0"/>
                <a:t> </a:t>
              </a:r>
              <a:r>
                <a:rPr lang="en-US" sz="2000" b="1" dirty="0" err="1" smtClean="0"/>
                <a:t>hằng</a:t>
              </a:r>
              <a:r>
                <a:rPr lang="en-US" sz="2000" b="1" dirty="0" smtClean="0"/>
                <a:t> </a:t>
              </a:r>
              <a:r>
                <a:rPr lang="en-US" sz="2000" b="1" dirty="0" err="1" smtClean="0"/>
                <a:t>ngày</a:t>
              </a:r>
              <a:endParaRPr lang="en-US" sz="2000" b="1" dirty="0">
                <a:latin typeface="Times New Roman" panose="02020603050405020304"/>
              </a:endParaRPr>
            </a:p>
          </p:txBody>
        </p:sp>
      </p:grpSp>
      <p:cxnSp>
        <p:nvCxnSpPr>
          <p:cNvPr id="43" name="Đường kết nối Thẳng 11"/>
          <p:cNvCxnSpPr/>
          <p:nvPr/>
        </p:nvCxnSpPr>
        <p:spPr>
          <a:xfrm>
            <a:off x="5472561" y="3467860"/>
            <a:ext cx="845695" cy="684262"/>
          </a:xfrm>
          <a:prstGeom prst="line">
            <a:avLst/>
          </a:prstGeom>
          <a:ln w="3810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auto">
          <a:xfrm>
            <a:off x="3240173" y="2444046"/>
            <a:ext cx="2582373" cy="1447800"/>
            <a:chOff x="3011019" y="1628776"/>
            <a:chExt cx="3140543" cy="1603376"/>
          </a:xfrm>
        </p:grpSpPr>
        <p:grpSp>
          <p:nvGrpSpPr>
            <p:cNvPr id="49" name="Group 10"/>
            <p:cNvGrpSpPr/>
            <p:nvPr/>
          </p:nvGrpSpPr>
          <p:grpSpPr bwMode="auto">
            <a:xfrm>
              <a:off x="3079749" y="1628776"/>
              <a:ext cx="3071813" cy="1603376"/>
              <a:chOff x="2017" y="1314"/>
              <a:chExt cx="1935" cy="1010"/>
            </a:xfrm>
          </p:grpSpPr>
          <p:sp>
            <p:nvSpPr>
              <p:cNvPr id="51" name="Oval 12"/>
              <p:cNvSpPr>
                <a:spLocks noChangeArrowheads="1"/>
              </p:cNvSpPr>
              <p:nvPr/>
            </p:nvSpPr>
            <p:spPr bwMode="gray">
              <a:xfrm>
                <a:off x="2017" y="1434"/>
                <a:ext cx="1935" cy="890"/>
              </a:xfrm>
              <a:prstGeom prst="ellipse">
                <a:avLst/>
              </a:prstGeom>
              <a:solidFill>
                <a:srgbClr val="00B05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panose="020B0604020202020204" pitchFamily="34" charset="0"/>
                  <a:cs typeface="+mn-cs"/>
                </a:endParaRPr>
              </a:p>
            </p:txBody>
          </p:sp>
          <p:sp>
            <p:nvSpPr>
              <p:cNvPr id="52" name="Oval 14"/>
              <p:cNvSpPr>
                <a:spLocks noChangeArrowheads="1"/>
              </p:cNvSpPr>
              <p:nvPr/>
            </p:nvSpPr>
            <p:spPr bwMode="gray">
              <a:xfrm>
                <a:off x="2086" y="1314"/>
                <a:ext cx="1688"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latin typeface="Arial" panose="020B0604020202020204" pitchFamily="34" charset="0"/>
                  <a:cs typeface="+mn-cs"/>
                </a:endParaRPr>
              </a:p>
            </p:txBody>
          </p:sp>
          <p:sp>
            <p:nvSpPr>
              <p:cNvPr id="53" name="Oval 15"/>
              <p:cNvSpPr>
                <a:spLocks noChangeArrowheads="1"/>
              </p:cNvSpPr>
              <p:nvPr/>
            </p:nvSpPr>
            <p:spPr bwMode="gray">
              <a:xfrm>
                <a:off x="2115" y="135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latin typeface="Arial" panose="020B0604020202020204" pitchFamily="34" charset="0"/>
                  <a:cs typeface="+mn-cs"/>
                </a:endParaRPr>
              </a:p>
            </p:txBody>
          </p:sp>
          <p:sp>
            <p:nvSpPr>
              <p:cNvPr id="54" name="Oval 16"/>
              <p:cNvSpPr>
                <a:spLocks noChangeArrowheads="1"/>
              </p:cNvSpPr>
              <p:nvPr/>
            </p:nvSpPr>
            <p:spPr bwMode="gray">
              <a:xfrm>
                <a:off x="2125" y="1327"/>
                <a:ext cx="1667" cy="770"/>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solidFill>
                    <a:srgbClr val="FF0000"/>
                  </a:solidFill>
                  <a:latin typeface="Arial" panose="020B0604020202020204" pitchFamily="34" charset="0"/>
                  <a:cs typeface="+mn-cs"/>
                </a:endParaRPr>
              </a:p>
            </p:txBody>
          </p:sp>
        </p:grpSp>
        <p:sp>
          <p:nvSpPr>
            <p:cNvPr id="50" name="Text Box 18"/>
            <p:cNvSpPr txBox="1">
              <a:spLocks noChangeArrowheads="1"/>
            </p:cNvSpPr>
            <p:nvPr/>
          </p:nvSpPr>
          <p:spPr bwMode="auto">
            <a:xfrm>
              <a:off x="3011019" y="1819276"/>
              <a:ext cx="2994795" cy="576653"/>
            </a:xfrm>
            <a:prstGeom prst="rect">
              <a:avLst/>
            </a:prstGeom>
            <a:noFill/>
            <a:ln w="9525" algn="ctr">
              <a:noFill/>
              <a:miter lim="800000"/>
            </a:ln>
            <a:effectLst/>
          </p:spPr>
          <p:txBody>
            <a:bodyPr wrap="square" lIns="91429" tIns="45715" rIns="91429" bIns="45715">
              <a:spAutoFit/>
            </a:bodyPr>
            <a:lstStyle/>
            <a:p>
              <a:pPr algn="ctr"/>
              <a:r>
                <a:rPr lang="en-US" altLang="en-US" sz="2800" b="1" dirty="0">
                  <a:solidFill>
                    <a:srgbClr val="FF0000"/>
                  </a:solidFill>
                  <a:latin typeface="Times New Roman" panose="02020603050405020304" pitchFamily="18" charset="0"/>
                  <a:cs typeface="Times New Roman" panose="02020603050405020304" pitchFamily="18" charset="0"/>
                </a:rPr>
                <a:t> Các biện pháp</a:t>
              </a:r>
            </a:p>
          </p:txBody>
        </p:sp>
      </p:grpSp>
      <p:sp>
        <p:nvSpPr>
          <p:cNvPr id="6" name="Hộp_Văn_Bản 41"/>
          <p:cNvSpPr txBox="1">
            <a:spLocks noChangeArrowheads="1"/>
          </p:cNvSpPr>
          <p:nvPr/>
        </p:nvSpPr>
        <p:spPr bwMode="auto">
          <a:xfrm>
            <a:off x="5562600" y="1173292"/>
            <a:ext cx="2667000" cy="1014730"/>
          </a:xfrm>
          <a:prstGeom prst="rect">
            <a:avLst/>
          </a:prstGeom>
          <a:noFill/>
          <a:ln w="9525">
            <a:noFill/>
            <a:miter lim="800000"/>
          </a:ln>
        </p:spPr>
        <p:txBody>
          <a:bodyPr wrap="square">
            <a:spAutoFit/>
          </a:bodyPr>
          <a:lstStyle/>
          <a:p>
            <a:pPr lvl="0" algn="ctr">
              <a:defRPr/>
            </a:pPr>
            <a:r>
              <a:rPr lang="en-US" sz="2000" b="1" dirty="0">
                <a:solidFill>
                  <a:srgbClr val="FF0000"/>
                </a:solidFill>
                <a:latin typeface="Times New Roman" panose="02020603050405020304"/>
              </a:rPr>
              <a:t>Biện pháp 2</a:t>
            </a:r>
            <a:r>
              <a:rPr lang="en-US" sz="2000" b="1" dirty="0">
                <a:latin typeface="Times New Roman" panose="02020603050405020304"/>
              </a:rPr>
              <a:t>: Đổi mới phương pháp, hình thức tổ chức dạy học</a:t>
            </a:r>
          </a:p>
        </p:txBody>
      </p:sp>
      <p:sp>
        <p:nvSpPr>
          <p:cNvPr id="7" name="Hộp_Văn_Bản 40"/>
          <p:cNvSpPr txBox="1">
            <a:spLocks noChangeArrowheads="1"/>
          </p:cNvSpPr>
          <p:nvPr/>
        </p:nvSpPr>
        <p:spPr bwMode="auto">
          <a:xfrm>
            <a:off x="5907405" y="4212470"/>
            <a:ext cx="3048000" cy="1015663"/>
          </a:xfrm>
          <a:prstGeom prst="rect">
            <a:avLst/>
          </a:prstGeom>
          <a:noFill/>
          <a:ln w="9525">
            <a:noFill/>
            <a:miter lim="800000"/>
          </a:ln>
        </p:spPr>
        <p:txBody>
          <a:bodyPr wrap="square">
            <a:spAutoFit/>
          </a:bodyPr>
          <a:lstStyle/>
          <a:p>
            <a:pPr lvl="0" algn="ctr">
              <a:defRPr/>
            </a:pPr>
            <a:r>
              <a:rPr lang="en-US" sz="2000" b="1" dirty="0">
                <a:solidFill>
                  <a:srgbClr val="FF0000"/>
                </a:solidFill>
                <a:latin typeface="Times New Roman" panose="02020603050405020304"/>
              </a:rPr>
              <a:t>Biện pháp 3</a:t>
            </a:r>
            <a:r>
              <a:rPr lang="en-US" sz="2000" b="1" dirty="0">
                <a:latin typeface="Times New Roman" panose="02020603050405020304"/>
              </a:rPr>
              <a:t>: Rèn luyện kĩ năng giao tiếp thông qua các hoạt động tập thể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childTnLst>
                                </p:cTn>
                              </p:par>
                            </p:childTnLst>
                          </p:cTn>
                        </p:par>
                        <p:par>
                          <p:cTn id="31" fill="hold">
                            <p:stCondLst>
                              <p:cond delay="1000"/>
                            </p:stCondLst>
                            <p:childTnLst>
                              <p:par>
                                <p:cTn id="32" presetID="47"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childTnLst>
                          </p:cTn>
                        </p:par>
                        <p:par>
                          <p:cTn id="42" fill="hold">
                            <p:stCondLst>
                              <p:cond delay="500"/>
                            </p:stCondLst>
                            <p:childTnLst>
                              <p:par>
                                <p:cTn id="43" presetID="3" presetClass="entr" presetSubtype="10" fill="hold" grpId="2"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linds(horizontal)">
                                      <p:cBhvr>
                                        <p:cTn id="45" dur="500"/>
                                        <p:tgtEl>
                                          <p:spTgt spid="7"/>
                                        </p:tgtEl>
                                      </p:cBhvr>
                                    </p:animEffect>
                                  </p:childTnLst>
                                </p:cTn>
                              </p:par>
                              <p:par>
                                <p:cTn id="46" presetID="47"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circle(in)">
                                      <p:cBhvr>
                                        <p:cTn id="55" dur="500"/>
                                        <p:tgtEl>
                                          <p:spTgt spid="10"/>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ox(in)">
                                      <p:cBhvr>
                                        <p:cTn id="58" dur="2000"/>
                                        <p:tgtEl>
                                          <p:spTgt spid="20"/>
                                        </p:tgtEl>
                                      </p:cBhvr>
                                    </p:animEffect>
                                  </p:childTnLst>
                                </p:cTn>
                              </p:par>
                              <p:par>
                                <p:cTn id="59" presetID="3" presetClass="entr" presetSubtype="1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linds(horizontal)">
                                      <p:cBhvr>
                                        <p:cTn id="6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7" grpId="1" animBg="1"/>
      <p:bldP spid="20" grpId="0" bldLvl="0" animBg="1"/>
      <p:bldP spid="20" grpId="1" animBg="1"/>
      <p:bldP spid="6" grpId="0"/>
      <p:bldP spid="6" grpId="1"/>
      <p:bldP spid="7" grpId="0"/>
      <p:bldP spid="7" grpId="1"/>
      <p:bldP spid="7"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6"/>
          <p:cNvSpPr txBox="1"/>
          <p:nvPr/>
        </p:nvSpPr>
        <p:spPr>
          <a:xfrm>
            <a:off x="153600" y="1735025"/>
            <a:ext cx="1212067" cy="2716120"/>
          </a:xfrm>
          <a:prstGeom prst="rect">
            <a:avLst/>
          </a:prstGeom>
          <a:solidFill>
            <a:srgbClr val="99FF66"/>
          </a:solidFill>
          <a:ln w="57150">
            <a:noFill/>
          </a:ln>
        </p:spPr>
        <p:txBody>
          <a:bodyPr wrap="square" lIns="68571" tIns="34286" rIns="68571" bIns="34286">
            <a:spAutoFit/>
          </a:bodyPr>
          <a:lstStyle/>
          <a:p>
            <a:pPr algn="ctr">
              <a:spcBef>
                <a:spcPct val="50000"/>
              </a:spcBef>
            </a:pPr>
            <a:r>
              <a:rPr sz="2800" b="1">
                <a:solidFill>
                  <a:srgbClr val="FF0000"/>
                </a:solidFill>
                <a:latin typeface="Times New Roman" panose="02020603050405020304" pitchFamily="18" charset="0"/>
              </a:rPr>
              <a:t>1</a:t>
            </a:r>
            <a:r>
              <a:rPr sz="2800" b="1" smtClean="0">
                <a:solidFill>
                  <a:srgbClr val="FF0000"/>
                </a:solidFill>
                <a:latin typeface="Times New Roman" panose="02020603050405020304" pitchFamily="18" charset="0"/>
              </a:rPr>
              <a:t>.</a:t>
            </a:r>
            <a:r>
              <a:rPr lang="en-US" sz="2800" b="1" dirty="0" smtClean="0">
                <a:solidFill>
                  <a:srgbClr val="FF0000"/>
                </a:solidFill>
                <a:latin typeface="Times New Roman" panose="02020603050405020304" pitchFamily="18" charset="0"/>
              </a:rPr>
              <a:t> </a:t>
            </a:r>
            <a:r>
              <a:rPr lang="en-US" sz="2400" b="1" dirty="0" err="1" smtClean="0">
                <a:latin typeface="Times New Roman" panose="02020603050405020304" pitchFamily="18" charset="0"/>
              </a:rPr>
              <a:t>Phân</a:t>
            </a:r>
            <a:r>
              <a:rPr lang="en-US" sz="2400" b="1" dirty="0" smtClean="0">
                <a:latin typeface="Times New Roman" panose="02020603050405020304" pitchFamily="18" charset="0"/>
              </a:rPr>
              <a:t>   </a:t>
            </a:r>
            <a:r>
              <a:rPr lang="en-US" sz="2400" b="1" dirty="0">
                <a:latin typeface="Times New Roman" panose="02020603050405020304" pitchFamily="18" charset="0"/>
              </a:rPr>
              <a:t>loại khả năng giao tiếp cho học sinh</a:t>
            </a:r>
          </a:p>
        </p:txBody>
      </p:sp>
      <p:grpSp>
        <p:nvGrpSpPr>
          <p:cNvPr id="9" name="Nhóm 34"/>
          <p:cNvGrpSpPr/>
          <p:nvPr/>
        </p:nvGrpSpPr>
        <p:grpSpPr>
          <a:xfrm>
            <a:off x="2736214" y="723331"/>
            <a:ext cx="5617977" cy="1501254"/>
            <a:chOff x="2239375" y="-1074895"/>
            <a:chExt cx="4888826" cy="18312442"/>
          </a:xfrm>
          <a:solidFill>
            <a:srgbClr val="FFFFCC"/>
          </a:solidFill>
          <a:effectLst>
            <a:outerShdw blurRad="76200" dir="18900000" sy="23000" kx="-1200000" algn="bl" rotWithShape="0">
              <a:prstClr val="black">
                <a:alpha val="20000"/>
              </a:prstClr>
            </a:outerShdw>
          </a:effectLst>
        </p:grpSpPr>
        <p:sp>
          <p:nvSpPr>
            <p:cNvPr id="10" name="AutoShape 16"/>
            <p:cNvSpPr>
              <a:spLocks noChangeArrowheads="1"/>
            </p:cNvSpPr>
            <p:nvPr/>
          </p:nvSpPr>
          <p:spPr bwMode="auto">
            <a:xfrm>
              <a:off x="2239375" y="-1074895"/>
              <a:ext cx="4888826" cy="18312442"/>
            </a:xfrm>
            <a:prstGeom prst="roundRect">
              <a:avLst>
                <a:gd name="adj" fmla="val 4690"/>
              </a:avLst>
            </a:prstGeom>
            <a:grpFill/>
            <a:ln w="38100">
              <a:solidFill>
                <a:schemeClr val="folHlink"/>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1" name="AutoShape 18"/>
            <p:cNvSpPr>
              <a:spLocks noChangeArrowheads="1"/>
            </p:cNvSpPr>
            <p:nvPr/>
          </p:nvSpPr>
          <p:spPr bwMode="auto">
            <a:xfrm flipH="1">
              <a:off x="3855670" y="2857879"/>
              <a:ext cx="65315" cy="132081"/>
            </a:xfrm>
            <a:prstGeom prst="octagon">
              <a:avLst>
                <a:gd name="adj" fmla="val 29287"/>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2" name="AutoShape 19"/>
            <p:cNvSpPr>
              <a:spLocks noChangeArrowheads="1"/>
            </p:cNvSpPr>
            <p:nvPr/>
          </p:nvSpPr>
          <p:spPr bwMode="auto">
            <a:xfrm flipH="1">
              <a:off x="2408581" y="2857879"/>
              <a:ext cx="66766" cy="132081"/>
            </a:xfrm>
            <a:prstGeom prst="octagon">
              <a:avLst>
                <a:gd name="adj" fmla="val 29287"/>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3" name="Text Box 21"/>
            <p:cNvSpPr txBox="1">
              <a:spLocks noChangeArrowheads="1"/>
            </p:cNvSpPr>
            <p:nvPr/>
          </p:nvSpPr>
          <p:spPr bwMode="auto">
            <a:xfrm>
              <a:off x="2318564" y="444890"/>
              <a:ext cx="4719621" cy="1612673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base" latinLnBrk="0" hangingPunct="1">
                <a:lnSpc>
                  <a:spcPct val="100000"/>
                </a:lnSpc>
                <a:spcBef>
                  <a:spcPts val="0"/>
                </a:spcBef>
                <a:spcAft>
                  <a:spcPct val="0"/>
                </a:spcAft>
                <a:buClrTx/>
                <a:buSzTx/>
                <a:buFontTx/>
                <a:buNone/>
                <a:defRPr/>
              </a:pPr>
              <a:r>
                <a:rPr kumimoji="0" lang="en-US" altLang="da-DK" sz="2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sz="2000" dirty="0">
                  <a:latin typeface="Times New Roman" panose="02020603050405020304" pitchFamily="18" charset="0"/>
                  <a:cs typeface="Times New Roman" panose="02020603050405020304" pitchFamily="18" charset="0"/>
                  <a:sym typeface="+mn-ea"/>
                </a:rPr>
                <a:t>Nhóm 1: </a:t>
              </a:r>
              <a:r>
                <a:rPr sz="2000" i="1" dirty="0">
                  <a:latin typeface="Times New Roman" panose="02020603050405020304" pitchFamily="18" charset="0"/>
                  <a:cs typeface="Times New Roman" panose="02020603050405020304" pitchFamily="18" charset="0"/>
                  <a:sym typeface="+mn-ea"/>
                </a:rPr>
                <a:t>(Vận dụng tốt kỹ năng giao tiếp) </a:t>
              </a:r>
              <a:r>
                <a:rPr sz="2000" dirty="0">
                  <a:latin typeface="Times New Roman" panose="02020603050405020304" pitchFamily="18" charset="0"/>
                  <a:cs typeface="Times New Roman" panose="02020603050405020304" pitchFamily="18" charset="0"/>
                  <a:sym typeface="+mn-ea"/>
                </a:rPr>
                <a:t>Học sinh giao tiếp khá tốt, có lời nói lưu loát, diễn đạt trôi chảy, biết thể hiện lời nói biểu cảm trong giao tiếp</a:t>
              </a:r>
              <a:r>
                <a:rPr sz="2000" i="1" dirty="0">
                  <a:latin typeface="Times New Roman" panose="02020603050405020304" pitchFamily="18" charset="0"/>
                  <a:ea typeface="Times New Roman" panose="02020603050405020304" pitchFamily="18" charset="0"/>
                  <a:sym typeface="+mn-ea"/>
                </a:rPr>
                <a:t>…</a:t>
              </a:r>
              <a:endParaRPr kumimoji="0" lang="en-US" sz="1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grpSp>
        <p:nvGrpSpPr>
          <p:cNvPr id="16" name="Nhóm 34"/>
          <p:cNvGrpSpPr/>
          <p:nvPr/>
        </p:nvGrpSpPr>
        <p:grpSpPr>
          <a:xfrm>
            <a:off x="2690993" y="2525395"/>
            <a:ext cx="5600701" cy="1390310"/>
            <a:chOff x="2247666" y="2391909"/>
            <a:chExt cx="1904546" cy="24556318"/>
          </a:xfrm>
          <a:effectLst>
            <a:outerShdw blurRad="76200" dir="18900000" sy="23000" kx="-1200000" algn="bl" rotWithShape="0">
              <a:prstClr val="black">
                <a:alpha val="20000"/>
              </a:prstClr>
            </a:outerShdw>
          </a:effectLst>
        </p:grpSpPr>
        <p:sp>
          <p:nvSpPr>
            <p:cNvPr id="17" name="AutoShape 16"/>
            <p:cNvSpPr>
              <a:spLocks noChangeArrowheads="1"/>
            </p:cNvSpPr>
            <p:nvPr/>
          </p:nvSpPr>
          <p:spPr bwMode="auto">
            <a:xfrm>
              <a:off x="2247666" y="2391909"/>
              <a:ext cx="1904546" cy="24556318"/>
            </a:xfrm>
            <a:prstGeom prst="roundRect">
              <a:avLst>
                <a:gd name="adj" fmla="val 4690"/>
              </a:avLst>
            </a:prstGeom>
            <a:noFill/>
            <a:ln w="38100">
              <a:solidFill>
                <a:schemeClr val="folHlink"/>
              </a:solidFill>
              <a:rou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8"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9"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0" name="Text Box 21"/>
            <p:cNvSpPr txBox="1">
              <a:spLocks noChangeArrowheads="1"/>
            </p:cNvSpPr>
            <p:nvPr/>
          </p:nvSpPr>
          <p:spPr bwMode="auto">
            <a:xfrm>
              <a:off x="2261008" y="2874024"/>
              <a:ext cx="1883565" cy="23351031"/>
            </a:xfrm>
            <a:prstGeom prst="rect">
              <a:avLst/>
            </a:prstGeom>
            <a:solidFill>
              <a:srgbClr val="FF99FF"/>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base" latinLnBrk="0" hangingPunct="1">
                <a:lnSpc>
                  <a:spcPct val="100000"/>
                </a:lnSpc>
                <a:spcBef>
                  <a:spcPts val="0"/>
                </a:spcBef>
                <a:spcAft>
                  <a:spcPct val="0"/>
                </a:spcAft>
                <a:buClrTx/>
                <a:buSzTx/>
                <a:buFontTx/>
                <a:buNone/>
                <a:defRPr/>
              </a:pPr>
              <a:r>
                <a:rPr lang="en-US" sz="2000" dirty="0">
                  <a:latin typeface="Times New Roman" panose="02020603050405020304" pitchFamily="18" charset="0"/>
                  <a:cs typeface="Times New Roman" panose="02020603050405020304" pitchFamily="18" charset="0"/>
                  <a:sym typeface="+mn-ea"/>
                </a:rPr>
                <a:t>+ </a:t>
              </a:r>
              <a:r>
                <a:rPr sz="2000" dirty="0">
                  <a:latin typeface="Times New Roman" panose="02020603050405020304" pitchFamily="18" charset="0"/>
                  <a:cs typeface="Times New Roman" panose="02020603050405020304" pitchFamily="18" charset="0"/>
                  <a:sym typeface="+mn-ea"/>
                </a:rPr>
                <a:t>Nhóm 2: </a:t>
              </a:r>
              <a:r>
                <a:rPr sz="2000" i="1" dirty="0">
                  <a:latin typeface="Times New Roman" panose="02020603050405020304" pitchFamily="18" charset="0"/>
                  <a:cs typeface="Times New Roman" panose="02020603050405020304" pitchFamily="18" charset="0"/>
                  <a:sym typeface="+mn-ea"/>
                </a:rPr>
                <a:t>(Biết vận dụng kỹ năng giao tiếp, nhưng chưa thường xuyên) </a:t>
              </a:r>
              <a:r>
                <a:rPr sz="2000" dirty="0">
                  <a:latin typeface="Times New Roman" panose="02020603050405020304" pitchFamily="18" charset="0"/>
                  <a:cs typeface="Times New Roman" panose="02020603050405020304" pitchFamily="18" charset="0"/>
                  <a:sym typeface="+mn-ea"/>
                </a:rPr>
                <a:t>Học sinh có lời nói tương đối lưu loát, trôi chảy nhưng thiếu tự tin trong giao tiếp</a:t>
              </a:r>
              <a:r>
                <a:rPr sz="2000" dirty="0">
                  <a:latin typeface="Times New Roman" panose="02020603050405020304" pitchFamily="18" charset="0"/>
                  <a:ea typeface="Times New Roman" panose="02020603050405020304" pitchFamily="18" charset="0"/>
                  <a:sym typeface="+mn-ea"/>
                </a:rPr>
                <a:t>…</a:t>
              </a:r>
              <a:r>
                <a:rPr sz="2000" dirty="0">
                  <a:latin typeface="Times New Roman" panose="02020603050405020304" pitchFamily="18" charset="0"/>
                  <a:cs typeface="Times New Roman" panose="02020603050405020304" pitchFamily="18" charset="0"/>
                  <a:sym typeface="+mn-ea"/>
                </a:rPr>
                <a:t> </a:t>
              </a:r>
              <a:endPar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grpSp>
        <p:nvGrpSpPr>
          <p:cNvPr id="21" name="Nhóm 34"/>
          <p:cNvGrpSpPr/>
          <p:nvPr/>
        </p:nvGrpSpPr>
        <p:grpSpPr>
          <a:xfrm>
            <a:off x="2720009" y="4343399"/>
            <a:ext cx="5634182" cy="1238535"/>
            <a:chOff x="2247666" y="2391884"/>
            <a:chExt cx="1904546" cy="17098462"/>
          </a:xfrm>
          <a:effectLst>
            <a:outerShdw blurRad="76200" dir="18900000" sy="23000" kx="-1200000" algn="bl" rotWithShape="0">
              <a:prstClr val="black">
                <a:alpha val="20000"/>
              </a:prstClr>
            </a:outerShdw>
          </a:effectLst>
        </p:grpSpPr>
        <p:sp>
          <p:nvSpPr>
            <p:cNvPr id="22" name="AutoShape 16"/>
            <p:cNvSpPr>
              <a:spLocks noChangeArrowheads="1"/>
            </p:cNvSpPr>
            <p:nvPr/>
          </p:nvSpPr>
          <p:spPr bwMode="auto">
            <a:xfrm>
              <a:off x="2247666" y="2391884"/>
              <a:ext cx="1904546" cy="17098462"/>
            </a:xfrm>
            <a:prstGeom prst="roundRect">
              <a:avLst>
                <a:gd name="adj" fmla="val 4690"/>
              </a:avLst>
            </a:prstGeom>
            <a:noFill/>
            <a:ln w="38100">
              <a:solidFill>
                <a:schemeClr val="folHlink"/>
              </a:solidFill>
              <a:rou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3"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4"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5" name="Text Box 21"/>
            <p:cNvSpPr txBox="1">
              <a:spLocks noChangeArrowheads="1"/>
            </p:cNvSpPr>
            <p:nvPr/>
          </p:nvSpPr>
          <p:spPr bwMode="auto">
            <a:xfrm>
              <a:off x="2276961" y="2989961"/>
              <a:ext cx="1875251" cy="16500384"/>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base" latinLnBrk="0" hangingPunct="1">
                <a:lnSpc>
                  <a:spcPct val="100000"/>
                </a:lnSpc>
                <a:spcBef>
                  <a:spcPts val="0"/>
                </a:spcBef>
                <a:spcAft>
                  <a:spcPct val="0"/>
                </a:spcAft>
                <a:buClrTx/>
                <a:buSzTx/>
                <a:buFontTx/>
                <a:buNone/>
                <a:defRPr/>
              </a:pPr>
              <a:r>
                <a:rPr lang="en-US" sz="2000" dirty="0">
                  <a:latin typeface="Times New Roman" panose="02020603050405020304" pitchFamily="18" charset="0"/>
                  <a:cs typeface="Times New Roman" panose="02020603050405020304" pitchFamily="18" charset="0"/>
                  <a:sym typeface="+mn-ea"/>
                </a:rPr>
                <a:t>+ </a:t>
              </a:r>
              <a:r>
                <a:rPr sz="2000" dirty="0">
                  <a:latin typeface="Times New Roman" panose="02020603050405020304" pitchFamily="18" charset="0"/>
                  <a:cs typeface="Times New Roman" panose="02020603050405020304" pitchFamily="18" charset="0"/>
                  <a:sym typeface="+mn-ea"/>
                </a:rPr>
                <a:t>Nhóm 3:</a:t>
              </a:r>
              <a:r>
                <a:rPr sz="2000" i="1" dirty="0">
                  <a:latin typeface="Times New Roman" panose="02020603050405020304" pitchFamily="18" charset="0"/>
                  <a:cs typeface="Times New Roman" panose="02020603050405020304" pitchFamily="18" charset="0"/>
                  <a:sym typeface="+mn-ea"/>
                </a:rPr>
                <a:t>(Chưa biết vận dụng kỹ năng giao tiếp)</a:t>
              </a:r>
              <a:r>
                <a:rPr sz="2000" dirty="0">
                  <a:latin typeface="Times New Roman" panose="02020603050405020304" pitchFamily="18" charset="0"/>
                  <a:cs typeface="Times New Roman" panose="02020603050405020304" pitchFamily="18" charset="0"/>
                  <a:sym typeface="+mn-ea"/>
                </a:rPr>
                <a:t> Học sinh còn nhút nhát, ngại giao tiếp, diễn đạt lời nói chưa rõ ý</a:t>
              </a:r>
              <a:r>
                <a:rPr sz="2000" i="1" dirty="0">
                  <a:latin typeface="Times New Roman" panose="02020603050405020304" pitchFamily="18" charset="0"/>
                  <a:cs typeface="Times New Roman" panose="02020603050405020304" pitchFamily="18" charset="0"/>
                  <a:sym typeface="+mn-ea"/>
                </a:rPr>
                <a:t> </a:t>
              </a:r>
              <a:r>
                <a:rPr sz="2000" dirty="0">
                  <a:latin typeface="Times New Roman" panose="02020603050405020304" pitchFamily="18" charset="0"/>
                  <a:ea typeface="Times New Roman" panose="02020603050405020304" pitchFamily="18" charset="0"/>
                  <a:sym typeface="+mn-ea"/>
                </a:rPr>
                <a:t>…</a:t>
              </a:r>
              <a:r>
                <a:rPr sz="2000" dirty="0">
                  <a:latin typeface="Times New Roman" panose="02020603050405020304" pitchFamily="18" charset="0"/>
                  <a:cs typeface="Times New Roman" panose="02020603050405020304" pitchFamily="18" charset="0"/>
                  <a:sym typeface="+mn-ea"/>
                </a:rPr>
                <a:t> </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cxnSp>
        <p:nvCxnSpPr>
          <p:cNvPr id="27" name="Straight Arrow Connector 26"/>
          <p:cNvCxnSpPr/>
          <p:nvPr/>
        </p:nvCxnSpPr>
        <p:spPr>
          <a:xfrm flipV="1">
            <a:off x="1371600" y="1902460"/>
            <a:ext cx="1307465" cy="1183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7" idx="1"/>
          </p:cNvCxnSpPr>
          <p:nvPr/>
        </p:nvCxnSpPr>
        <p:spPr>
          <a:xfrm>
            <a:off x="1371600" y="3096895"/>
            <a:ext cx="1319393" cy="1236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371600" y="3086100"/>
            <a:ext cx="1307465" cy="17608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500"/>
                                        <p:tgtEl>
                                          <p:spTgt spid="27"/>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checkerboard(across)">
                                      <p:cBhvr>
                                        <p:cTn id="16" dur="500"/>
                                        <p:tgtEl>
                                          <p:spTgt spid="30"/>
                                        </p:tgtEl>
                                      </p:cBhvr>
                                    </p:animEffect>
                                  </p:childTnLst>
                                </p:cTn>
                              </p:par>
                            </p:childTnLst>
                          </p:cTn>
                        </p:par>
                        <p:par>
                          <p:cTn id="17" fill="hold">
                            <p:stCondLst>
                              <p:cond delay="500"/>
                            </p:stCondLst>
                            <p:childTnLst>
                              <p:par>
                                <p:cTn id="18" presetID="18" presetClass="entr" presetSubtype="1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trips(down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checkerboard(across)">
                                      <p:cBhvr>
                                        <p:cTn id="25" dur="500"/>
                                        <p:tgtEl>
                                          <p:spTgt spid="36"/>
                                        </p:tgtEl>
                                      </p:cBhvr>
                                    </p:animEffect>
                                  </p:childTnLst>
                                </p:cTn>
                              </p:par>
                            </p:childTnLst>
                          </p:cTn>
                        </p:par>
                        <p:par>
                          <p:cTn id="26" fill="hold">
                            <p:stCondLst>
                              <p:cond delay="500"/>
                            </p:stCondLst>
                            <p:childTnLst>
                              <p:par>
                                <p:cTn id="27" presetID="18" presetClass="entr" presetSubtype="1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strips(downLeft)">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6"/>
          <p:cNvSpPr txBox="1"/>
          <p:nvPr/>
        </p:nvSpPr>
        <p:spPr>
          <a:xfrm>
            <a:off x="197484" y="1519696"/>
            <a:ext cx="1174116" cy="3085452"/>
          </a:xfrm>
          <a:prstGeom prst="rect">
            <a:avLst/>
          </a:prstGeom>
          <a:solidFill>
            <a:srgbClr val="99FF66"/>
          </a:solidFill>
          <a:ln w="57150">
            <a:noFill/>
          </a:ln>
        </p:spPr>
        <p:txBody>
          <a:bodyPr wrap="square" lIns="68571" tIns="34286" rIns="68571" bIns="34286">
            <a:spAutoFit/>
          </a:bodyPr>
          <a:lstStyle/>
          <a:p>
            <a:pPr algn="ctr">
              <a:spcBef>
                <a:spcPct val="50000"/>
              </a:spcBef>
            </a:pPr>
            <a:r>
              <a:rPr lang="en-US" sz="2800" b="1" dirty="0" smtClean="0">
                <a:solidFill>
                  <a:srgbClr val="FF0000"/>
                </a:solidFill>
                <a:latin typeface="Times New Roman" panose="02020603050405020304" pitchFamily="18" charset="0"/>
              </a:rPr>
              <a:t>2. </a:t>
            </a:r>
            <a:r>
              <a:rPr lang="en-US" sz="2400" b="1" dirty="0" err="1" smtClean="0">
                <a:latin typeface="Times New Roman" panose="02020603050405020304" pitchFamily="18" charset="0"/>
              </a:rPr>
              <a:t>Đổi</a:t>
            </a:r>
            <a:r>
              <a:rPr lang="en-US" sz="2400" b="1" dirty="0" smtClean="0">
                <a:latin typeface="Times New Roman" panose="02020603050405020304" pitchFamily="18" charset="0"/>
              </a:rPr>
              <a:t> </a:t>
            </a:r>
            <a:r>
              <a:rPr lang="en-US" sz="2400" b="1" dirty="0">
                <a:latin typeface="Times New Roman" panose="02020603050405020304" pitchFamily="18" charset="0"/>
              </a:rPr>
              <a:t>mới phương pháp, hình thức tổ chức dạy học</a:t>
            </a:r>
          </a:p>
        </p:txBody>
      </p:sp>
      <p:cxnSp>
        <p:nvCxnSpPr>
          <p:cNvPr id="27" name="Straight Arrow Connector 26"/>
          <p:cNvCxnSpPr>
            <a:stCxn id="13315" idx="3"/>
            <a:endCxn id="10" idx="1"/>
          </p:cNvCxnSpPr>
          <p:nvPr/>
        </p:nvCxnSpPr>
        <p:spPr>
          <a:xfrm flipV="1">
            <a:off x="1371600" y="1328224"/>
            <a:ext cx="846207" cy="17341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315" idx="3"/>
          </p:cNvCxnSpPr>
          <p:nvPr/>
        </p:nvCxnSpPr>
        <p:spPr>
          <a:xfrm>
            <a:off x="1371600" y="3062422"/>
            <a:ext cx="761766" cy="5132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2217807" y="162168"/>
            <a:ext cx="3268592" cy="2332112"/>
            <a:chOff x="2217808" y="162168"/>
            <a:chExt cx="3268592" cy="2332112"/>
          </a:xfrm>
        </p:grpSpPr>
        <p:grpSp>
          <p:nvGrpSpPr>
            <p:cNvPr id="9" name="Nhóm 34"/>
            <p:cNvGrpSpPr/>
            <p:nvPr/>
          </p:nvGrpSpPr>
          <p:grpSpPr>
            <a:xfrm>
              <a:off x="2217808" y="162168"/>
              <a:ext cx="3268592" cy="2332112"/>
              <a:chOff x="2239376" y="393220"/>
              <a:chExt cx="5271653" cy="13433983"/>
            </a:xfrm>
            <a:solidFill>
              <a:srgbClr val="FFFFCC"/>
            </a:solidFill>
            <a:effectLst>
              <a:outerShdw blurRad="76200" dir="18900000" sy="23000" kx="-1200000" algn="bl" rotWithShape="0">
                <a:prstClr val="black">
                  <a:alpha val="20000"/>
                </a:prstClr>
              </a:outerShdw>
            </a:effectLst>
          </p:grpSpPr>
          <p:sp>
            <p:nvSpPr>
              <p:cNvPr id="10" name="AutoShape 16"/>
              <p:cNvSpPr>
                <a:spLocks noChangeArrowheads="1"/>
              </p:cNvSpPr>
              <p:nvPr/>
            </p:nvSpPr>
            <p:spPr bwMode="auto">
              <a:xfrm>
                <a:off x="2239376" y="393220"/>
                <a:ext cx="5271653" cy="13433983"/>
              </a:xfrm>
              <a:prstGeom prst="roundRect">
                <a:avLst>
                  <a:gd name="adj" fmla="val 4690"/>
                </a:avLst>
              </a:prstGeom>
              <a:grpFill/>
              <a:ln w="38100">
                <a:solidFill>
                  <a:schemeClr val="folHlink"/>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1" name="AutoShape 18"/>
              <p:cNvSpPr>
                <a:spLocks noChangeArrowheads="1"/>
              </p:cNvSpPr>
              <p:nvPr/>
            </p:nvSpPr>
            <p:spPr bwMode="auto">
              <a:xfrm flipH="1">
                <a:off x="3855670" y="2857879"/>
                <a:ext cx="65315" cy="132081"/>
              </a:xfrm>
              <a:prstGeom prst="octagon">
                <a:avLst>
                  <a:gd name="adj" fmla="val 29287"/>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2" name="AutoShape 19"/>
              <p:cNvSpPr>
                <a:spLocks noChangeArrowheads="1"/>
              </p:cNvSpPr>
              <p:nvPr/>
            </p:nvSpPr>
            <p:spPr bwMode="auto">
              <a:xfrm flipH="1">
                <a:off x="2408581" y="2857879"/>
                <a:ext cx="66766" cy="132081"/>
              </a:xfrm>
              <a:prstGeom prst="octagon">
                <a:avLst>
                  <a:gd name="adj" fmla="val 29287"/>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sp>
          <p:nvSpPr>
            <p:cNvPr id="6" name="Rectangle 5"/>
            <p:cNvSpPr/>
            <p:nvPr/>
          </p:nvSpPr>
          <p:spPr>
            <a:xfrm>
              <a:off x="2347671" y="312561"/>
              <a:ext cx="3027045" cy="2031325"/>
            </a:xfrm>
            <a:prstGeom prst="rect">
              <a:avLst/>
            </a:prstGeom>
          </p:spPr>
          <p:txBody>
            <a:bodyPr wrap="square">
              <a:spAutoFit/>
            </a:bodyPr>
            <a:lstStyle/>
            <a:p>
              <a:pPr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Coi</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trọng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việc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mới</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phương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pháp</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dạy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r>
                <a:rPr lang="en-US" b="1" dirty="0">
                  <a:latin typeface="Times New Roman" pitchFamily="18" charset="0"/>
                  <a:cs typeface="Times New Roman" pitchFamily="18" charset="0"/>
                </a:rPr>
                <a:t> - </a:t>
              </a:r>
              <a:r>
                <a:rPr lang="en-US" b="1" dirty="0" err="1">
                  <a:latin typeface="Times New Roman" pitchFamily="18" charset="0"/>
                  <a:cs typeface="Times New Roman" pitchFamily="18" charset="0"/>
                </a:rPr>
                <a:t>dạy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theo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hướng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tích</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cực</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động</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sáng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tạo</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HS. HS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vấn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chiếm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lĩnh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mới</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grpSp>
      <p:grpSp>
        <p:nvGrpSpPr>
          <p:cNvPr id="24" name="Group 23"/>
          <p:cNvGrpSpPr/>
          <p:nvPr/>
        </p:nvGrpSpPr>
        <p:grpSpPr>
          <a:xfrm>
            <a:off x="2217808" y="2798169"/>
            <a:ext cx="3327686" cy="2019491"/>
            <a:chOff x="1794704" y="2679419"/>
            <a:chExt cx="3727040" cy="1692837"/>
          </a:xfrm>
        </p:grpSpPr>
        <p:grpSp>
          <p:nvGrpSpPr>
            <p:cNvPr id="16" name="Nhóm 34"/>
            <p:cNvGrpSpPr/>
            <p:nvPr/>
          </p:nvGrpSpPr>
          <p:grpSpPr>
            <a:xfrm>
              <a:off x="1794704" y="2679419"/>
              <a:ext cx="3727040" cy="1692837"/>
              <a:chOff x="2247659" y="2857879"/>
              <a:chExt cx="1904540" cy="41862297"/>
            </a:xfrm>
            <a:blipFill>
              <a:blip r:embed="rId2"/>
              <a:tile tx="0" ty="0" sx="100000" sy="100000" flip="none" algn="tl"/>
            </a:blipFill>
            <a:effectLst>
              <a:outerShdw blurRad="76200" dir="18900000" sy="23000" kx="-1200000" algn="bl" rotWithShape="0">
                <a:prstClr val="black">
                  <a:alpha val="20000"/>
                </a:prstClr>
              </a:outerShdw>
            </a:effectLst>
          </p:grpSpPr>
          <p:sp>
            <p:nvSpPr>
              <p:cNvPr id="17" name="AutoShape 16"/>
              <p:cNvSpPr>
                <a:spLocks noChangeArrowheads="1"/>
              </p:cNvSpPr>
              <p:nvPr/>
            </p:nvSpPr>
            <p:spPr bwMode="auto">
              <a:xfrm>
                <a:off x="2247659" y="4748912"/>
                <a:ext cx="1904540" cy="39971264"/>
              </a:xfrm>
              <a:prstGeom prst="roundRect">
                <a:avLst>
                  <a:gd name="adj" fmla="val 4690"/>
                </a:avLst>
              </a:prstGeom>
              <a:grpFill/>
              <a:ln w="38100">
                <a:solidFill>
                  <a:schemeClr val="folHlink"/>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8" name="AutoShape 18"/>
              <p:cNvSpPr>
                <a:spLocks noChangeArrowheads="1"/>
              </p:cNvSpPr>
              <p:nvPr/>
            </p:nvSpPr>
            <p:spPr bwMode="auto">
              <a:xfrm flipH="1">
                <a:off x="3855658" y="2857879"/>
                <a:ext cx="65315" cy="132078"/>
              </a:xfrm>
              <a:prstGeom prst="octagon">
                <a:avLst>
                  <a:gd name="adj" fmla="val 29287"/>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9" name="AutoShape 19"/>
              <p:cNvSpPr>
                <a:spLocks noChangeArrowheads="1"/>
              </p:cNvSpPr>
              <p:nvPr/>
            </p:nvSpPr>
            <p:spPr bwMode="auto">
              <a:xfrm flipH="1">
                <a:off x="2408581" y="2857879"/>
                <a:ext cx="66766" cy="132078"/>
              </a:xfrm>
              <a:prstGeom prst="octagon">
                <a:avLst>
                  <a:gd name="adj" fmla="val 29287"/>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sp>
          <p:nvSpPr>
            <p:cNvPr id="15" name="Rectangle 14"/>
            <p:cNvSpPr/>
            <p:nvPr/>
          </p:nvSpPr>
          <p:spPr>
            <a:xfrm>
              <a:off x="1849672" y="2854862"/>
              <a:ext cx="3617103" cy="1477328"/>
            </a:xfrm>
            <a:prstGeom prst="rect">
              <a:avLst/>
            </a:prstGeom>
            <a:blipFill>
              <a:blip r:embed="rId2"/>
              <a:tile tx="0" ty="0" sx="100000" sy="100000" flip="none" algn="tl"/>
            </a:blipFill>
          </p:spPr>
          <p:txBody>
            <a:bodyPr wrap="square">
              <a:spAutoFit/>
            </a:bodyPr>
            <a:lstStyle/>
            <a:p>
              <a:pPr algn="just"/>
              <a:r>
                <a:rPr lang="en-US" dirty="0" smtClean="0"/>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huy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tích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tự</a:t>
              </a:r>
              <a:r>
                <a:rPr lang="en-US" b="1" dirty="0">
                  <a:latin typeface="Times New Roman" pitchFamily="18" charset="0"/>
                  <a:cs typeface="Times New Roman" pitchFamily="18" charset="0"/>
                </a:rPr>
                <a:t> tin,…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tập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tôi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còn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lựa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chọn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dạy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thảo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luận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theo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nhóm</a:t>
              </a:r>
              <a:r>
                <a:rPr lang="en-US" b="1" dirty="0" smtClean="0">
                  <a:latin typeface="Times New Roman" pitchFamily="18" charset="0"/>
                  <a:cs typeface="Times New Roman" pitchFamily="18" charset="0"/>
                </a:rPr>
                <a:t>.</a:t>
              </a:r>
              <a:endParaRPr lang="en-US" dirty="0"/>
            </a:p>
          </p:txBody>
        </p:sp>
      </p:grpSp>
      <p:grpSp>
        <p:nvGrpSpPr>
          <p:cNvPr id="33" name="Group 32"/>
          <p:cNvGrpSpPr/>
          <p:nvPr/>
        </p:nvGrpSpPr>
        <p:grpSpPr>
          <a:xfrm>
            <a:off x="5666283" y="173463"/>
            <a:ext cx="3365292" cy="2173534"/>
            <a:chOff x="5666283" y="173463"/>
            <a:chExt cx="3365292" cy="2173534"/>
          </a:xfrm>
        </p:grpSpPr>
        <p:pic>
          <p:nvPicPr>
            <p:cNvPr id="28" name="Picture 3"/>
            <p:cNvPicPr>
              <a:picLocks noChangeAspect="1"/>
            </p:cNvPicPr>
            <p:nvPr/>
          </p:nvPicPr>
          <p:blipFill>
            <a:blip r:embed="rId3" cstate="print"/>
            <a:stretch>
              <a:fillRect/>
            </a:stretch>
          </p:blipFill>
          <p:spPr>
            <a:xfrm>
              <a:off x="6025212" y="173463"/>
              <a:ext cx="2562901" cy="1588759"/>
            </a:xfrm>
            <a:prstGeom prst="rect">
              <a:avLst/>
            </a:prstGeom>
            <a:noFill/>
            <a:ln w="9525">
              <a:noFill/>
            </a:ln>
          </p:spPr>
        </p:pic>
        <p:sp>
          <p:nvSpPr>
            <p:cNvPr id="29" name="Rectangle 1"/>
            <p:cNvSpPr/>
            <p:nvPr/>
          </p:nvSpPr>
          <p:spPr>
            <a:xfrm>
              <a:off x="5666283" y="1762222"/>
              <a:ext cx="3365292" cy="584775"/>
            </a:xfrm>
            <a:prstGeom prst="rect">
              <a:avLst/>
            </a:prstGeom>
            <a:noFill/>
            <a:ln w="9525">
              <a:noFill/>
            </a:ln>
          </p:spPr>
          <p:txBody>
            <a:bodyPr wrap="square" anchor="ctr" anchorCtr="0">
              <a:spAutoFit/>
            </a:bodyPr>
            <a:lstStyle/>
            <a:p>
              <a:pPr algn="ctr" eaLnBrk="0" hangingPunct="0"/>
              <a:r>
                <a:rPr sz="1600" b="1" i="1" dirty="0">
                  <a:latin typeface="Times New Roman" pitchFamily="18" charset="0"/>
                  <a:cs typeface="Times New Roman" pitchFamily="18" charset="0"/>
                </a:rPr>
                <a:t>(Hình ảnh học sinh tự tin nói - nghe trước lớp)</a:t>
              </a:r>
            </a:p>
          </p:txBody>
        </p:sp>
      </p:grpSp>
      <p:grpSp>
        <p:nvGrpSpPr>
          <p:cNvPr id="22" name="Group 21"/>
          <p:cNvGrpSpPr/>
          <p:nvPr/>
        </p:nvGrpSpPr>
        <p:grpSpPr>
          <a:xfrm>
            <a:off x="2217808" y="5243552"/>
            <a:ext cx="3327687" cy="1105297"/>
            <a:chOff x="1739735" y="4349510"/>
            <a:chExt cx="3727040" cy="1009474"/>
          </a:xfrm>
        </p:grpSpPr>
        <p:sp>
          <p:nvSpPr>
            <p:cNvPr id="31" name="AutoShape 16"/>
            <p:cNvSpPr>
              <a:spLocks noChangeArrowheads="1"/>
            </p:cNvSpPr>
            <p:nvPr/>
          </p:nvSpPr>
          <p:spPr bwMode="auto">
            <a:xfrm>
              <a:off x="1739735" y="4349510"/>
              <a:ext cx="3727040" cy="1009474"/>
            </a:xfrm>
            <a:prstGeom prst="roundRect">
              <a:avLst>
                <a:gd name="adj" fmla="val 4690"/>
              </a:avLst>
            </a:prstGeom>
            <a:blipFill>
              <a:blip r:embed="rId4"/>
              <a:tile tx="0" ty="0" sx="100000" sy="100000" flip="none" algn="tl"/>
            </a:blipFill>
            <a:ln w="38100">
              <a:solidFill>
                <a:schemeClr val="folHlink"/>
              </a:solidFill>
              <a:round/>
            </a:ln>
            <a:effectLst/>
            <a:extLst/>
          </p:spPr>
          <p:txBody>
            <a:bodyPr wrap="none" anchor="ct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3312" name="TextBox 13311"/>
            <p:cNvSpPr txBox="1"/>
            <p:nvPr/>
          </p:nvSpPr>
          <p:spPr>
            <a:xfrm>
              <a:off x="1831795" y="4361385"/>
              <a:ext cx="3634980" cy="923330"/>
            </a:xfrm>
            <a:prstGeom prst="rect">
              <a:avLst/>
            </a:prstGeom>
            <a:blipFill>
              <a:blip r:embed="rId4"/>
              <a:tile tx="0" ty="0" sx="100000" sy="100000" flip="none" algn="tl"/>
            </a:blipFill>
          </p:spPr>
          <p:txBody>
            <a:bodyPr wrap="square" rtlCol="0">
              <a:spAutoFit/>
            </a:bodyPr>
            <a:lstStyle/>
            <a:p>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Tăng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cường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tổ</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chức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Trò</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chơi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Đóng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vai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để</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giải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quyết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huống</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grpSp>
      <p:cxnSp>
        <p:nvCxnSpPr>
          <p:cNvPr id="34" name="Straight Arrow Connector 33"/>
          <p:cNvCxnSpPr>
            <a:stCxn id="13315" idx="3"/>
          </p:cNvCxnSpPr>
          <p:nvPr/>
        </p:nvCxnSpPr>
        <p:spPr>
          <a:xfrm>
            <a:off x="1371600" y="3062422"/>
            <a:ext cx="368136" cy="19393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5854890" y="2343886"/>
            <a:ext cx="3176685" cy="2067850"/>
            <a:chOff x="5854890" y="2343886"/>
            <a:chExt cx="3176685" cy="2067850"/>
          </a:xfrm>
        </p:grpSpPr>
        <p:sp>
          <p:nvSpPr>
            <p:cNvPr id="25" name="TextBox 24"/>
            <p:cNvSpPr txBox="1"/>
            <p:nvPr/>
          </p:nvSpPr>
          <p:spPr>
            <a:xfrm>
              <a:off x="5854890" y="4073182"/>
              <a:ext cx="3176685" cy="338554"/>
            </a:xfrm>
            <a:prstGeom prst="rect">
              <a:avLst/>
            </a:prstGeom>
            <a:noFill/>
          </p:spPr>
          <p:txBody>
            <a:bodyPr wrap="square" rtlCol="0">
              <a:spAutoFit/>
            </a:bodyPr>
            <a:lstStyle/>
            <a:p>
              <a:r>
                <a:rPr lang="en-US" sz="1600" b="1" i="1" dirty="0" err="1" smtClean="0">
                  <a:latin typeface="Times New Roman" pitchFamily="18" charset="0"/>
                  <a:cs typeface="Times New Roman" pitchFamily="18" charset="0"/>
                </a:rPr>
                <a:t>Hình</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ảnh</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học</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sinh</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thảo</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luận</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nhóm</a:t>
              </a:r>
              <a:endParaRPr lang="en-US" sz="1600" b="1" i="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5" cstate="print"/>
            <a:srcRect/>
            <a:stretch>
              <a:fillRect/>
            </a:stretch>
          </p:blipFill>
          <p:spPr bwMode="auto">
            <a:xfrm>
              <a:off x="6025211" y="2343886"/>
              <a:ext cx="2562902" cy="1735942"/>
            </a:xfrm>
            <a:prstGeom prst="rect">
              <a:avLst/>
            </a:prstGeom>
            <a:noFill/>
            <a:ln w="9525">
              <a:noFill/>
              <a:miter lim="800000"/>
              <a:headEnd/>
              <a:tailEnd/>
            </a:ln>
            <a:effectLst/>
          </p:spPr>
        </p:pic>
      </p:grpSp>
      <p:grpSp>
        <p:nvGrpSpPr>
          <p:cNvPr id="36" name="Group 35"/>
          <p:cNvGrpSpPr/>
          <p:nvPr/>
        </p:nvGrpSpPr>
        <p:grpSpPr>
          <a:xfrm>
            <a:off x="6025211" y="4411736"/>
            <a:ext cx="2757568" cy="2275667"/>
            <a:chOff x="6025211" y="4411736"/>
            <a:chExt cx="2757568" cy="2275667"/>
          </a:xfrm>
        </p:grpSpPr>
        <p:sp>
          <p:nvSpPr>
            <p:cNvPr id="39" name="TextBox 38"/>
            <p:cNvSpPr txBox="1"/>
            <p:nvPr/>
          </p:nvSpPr>
          <p:spPr>
            <a:xfrm>
              <a:off x="6025213" y="6348849"/>
              <a:ext cx="2757566" cy="338554"/>
            </a:xfrm>
            <a:prstGeom prst="rect">
              <a:avLst/>
            </a:prstGeom>
            <a:noFill/>
          </p:spPr>
          <p:txBody>
            <a:bodyPr wrap="square" rtlCol="0">
              <a:spAutoFit/>
            </a:bodyPr>
            <a:lstStyle/>
            <a:p>
              <a:r>
                <a:rPr lang="en-US" sz="1600" b="1" i="1" dirty="0" err="1" smtClean="0">
                  <a:latin typeface="Times New Roman" pitchFamily="18" charset="0"/>
                  <a:cs typeface="Times New Roman" pitchFamily="18" charset="0"/>
                </a:rPr>
                <a:t>Hình</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ảnh</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học</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sinh</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đóng</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vai</a:t>
              </a:r>
              <a:endParaRPr lang="en-US" sz="1600" b="1" i="1"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6" cstate="print"/>
            <a:srcRect/>
            <a:stretch>
              <a:fillRect/>
            </a:stretch>
          </p:blipFill>
          <p:spPr bwMode="auto">
            <a:xfrm>
              <a:off x="6025211" y="4411736"/>
              <a:ext cx="2562900" cy="1937113"/>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500"/>
                                        <p:tgtEl>
                                          <p:spTgt spid="27"/>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diamond(in)">
                                      <p:cBhvr>
                                        <p:cTn id="11" dur="2000"/>
                                        <p:tgtEl>
                                          <p:spTgt spid="26"/>
                                        </p:tgtEl>
                                      </p:cBhvr>
                                    </p:animEffect>
                                  </p:childTnLst>
                                </p:cTn>
                              </p:par>
                            </p:childTnLst>
                          </p:cTn>
                        </p:par>
                        <p:par>
                          <p:cTn id="12" fill="hold">
                            <p:stCondLst>
                              <p:cond delay="2500"/>
                            </p:stCondLst>
                            <p:childTnLst>
                              <p:par>
                                <p:cTn id="13" presetID="4" presetClass="entr" presetSubtype="16"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ox(in)">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checkerboard(across)">
                                      <p:cBhvr>
                                        <p:cTn id="20" dur="500"/>
                                        <p:tgtEl>
                                          <p:spTgt spid="30"/>
                                        </p:tgtEl>
                                      </p:cBhvr>
                                    </p:animEffect>
                                  </p:childTnLst>
                                </p:cTn>
                              </p:par>
                            </p:childTnLst>
                          </p:cTn>
                        </p:par>
                        <p:par>
                          <p:cTn id="21" fill="hold">
                            <p:stCondLst>
                              <p:cond delay="500"/>
                            </p:stCondLst>
                            <p:childTnLst>
                              <p:par>
                                <p:cTn id="22" presetID="8" presetClass="entr" presetSubtype="16"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diamond(in)">
                                      <p:cBhvr>
                                        <p:cTn id="24" dur="2000"/>
                                        <p:tgtEl>
                                          <p:spTgt spid="24"/>
                                        </p:tgtEl>
                                      </p:cBhvr>
                                    </p:animEffect>
                                  </p:childTnLst>
                                </p:cTn>
                              </p:par>
                            </p:childTnLst>
                          </p:cTn>
                        </p:par>
                        <p:par>
                          <p:cTn id="25" fill="hold">
                            <p:stCondLst>
                              <p:cond delay="2500"/>
                            </p:stCondLst>
                            <p:childTnLst>
                              <p:par>
                                <p:cTn id="26" presetID="4" presetClass="entr" presetSubtype="16"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ox(in)">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checkerboard(across)">
                                      <p:cBhvr>
                                        <p:cTn id="33" dur="500"/>
                                        <p:tgtEl>
                                          <p:spTgt spid="34"/>
                                        </p:tgtEl>
                                      </p:cBhvr>
                                    </p:animEffect>
                                  </p:childTnLst>
                                </p:cTn>
                              </p:par>
                            </p:childTnLst>
                          </p:cTn>
                        </p:par>
                        <p:par>
                          <p:cTn id="34" fill="hold">
                            <p:stCondLst>
                              <p:cond delay="500"/>
                            </p:stCondLst>
                            <p:childTnLst>
                              <p:par>
                                <p:cTn id="35" presetID="8" presetClass="entr" presetSubtype="16"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amond(in)">
                                      <p:cBhvr>
                                        <p:cTn id="37" dur="2000"/>
                                        <p:tgtEl>
                                          <p:spTgt spid="22"/>
                                        </p:tgtEl>
                                      </p:cBhvr>
                                    </p:animEffect>
                                  </p:childTnLst>
                                </p:cTn>
                              </p:par>
                            </p:childTnLst>
                          </p:cTn>
                        </p:par>
                        <p:par>
                          <p:cTn id="38" fill="hold">
                            <p:stCondLst>
                              <p:cond delay="2500"/>
                            </p:stCondLst>
                            <p:childTnLst>
                              <p:par>
                                <p:cTn id="39" presetID="4" presetClass="entr" presetSubtype="16"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ox(in)">
                                      <p:cBhvr>
                                        <p:cTn id="4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
          <p:cNvSpPr/>
          <p:nvPr/>
        </p:nvSpPr>
        <p:spPr>
          <a:xfrm>
            <a:off x="2130109" y="5633256"/>
            <a:ext cx="4710585" cy="461665"/>
          </a:xfrm>
          <a:prstGeom prst="rect">
            <a:avLst/>
          </a:prstGeom>
          <a:noFill/>
          <a:ln w="9525">
            <a:noFill/>
          </a:ln>
        </p:spPr>
        <p:txBody>
          <a:bodyPr wrap="none" anchor="ctr" anchorCtr="0">
            <a:spAutoFit/>
          </a:bodyPr>
          <a:lstStyle/>
          <a:p>
            <a:pPr algn="ctr" eaLnBrk="0" hangingPunct="0"/>
            <a:r>
              <a:rPr lang="en-US" sz="2400" b="1" i="1" dirty="0" smtClean="0">
                <a:latin typeface="Times New Roman" pitchFamily="18" charset="0"/>
                <a:cs typeface="Times New Roman" pitchFamily="18" charset="0"/>
              </a:rPr>
              <a:t>Vi </a:t>
            </a:r>
            <a:r>
              <a:rPr lang="en-US" sz="2400" b="1" i="1" dirty="0" err="1" smtClean="0">
                <a:latin typeface="Times New Roman" pitchFamily="18" charset="0"/>
                <a:cs typeface="Times New Roman" pitchFamily="18" charset="0"/>
              </a:rPr>
              <a:t>deo</a:t>
            </a:r>
            <a:r>
              <a:rPr lang="en-US" sz="2400" b="1" i="1" dirty="0" smtClean="0">
                <a:latin typeface="Times New Roman" pitchFamily="18" charset="0"/>
                <a:cs typeface="Times New Roman" pitchFamily="18" charset="0"/>
              </a:rPr>
              <a:t> minh </a:t>
            </a:r>
            <a:r>
              <a:rPr lang="en-US" sz="2400" b="1" i="1" dirty="0" err="1" smtClean="0">
                <a:latin typeface="Times New Roman" pitchFamily="18" charset="0"/>
                <a:cs typeface="Times New Roman" pitchFamily="18" charset="0"/>
              </a:rPr>
              <a:t>họa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dạy</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tổ</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chức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nhóm</a:t>
            </a:r>
            <a:endParaRPr sz="2400" b="1" dirty="0">
              <a:latin typeface="Times New Roman" pitchFamily="18" charset="0"/>
              <a:cs typeface="Times New Roman" pitchFamily="18" charset="0"/>
            </a:endParaRPr>
          </a:p>
        </p:txBody>
      </p:sp>
      <p:pic>
        <p:nvPicPr>
          <p:cNvPr id="4" name="video thảo luận NHÓM (2).mp4">
            <a:hlinkClick r:id="" action="ppaction://media"/>
          </p:cNvPr>
          <p:cNvPicPr>
            <a:picLocks noRot="1" noChangeAspect="1"/>
          </p:cNvPicPr>
          <p:nvPr>
            <a:videoFile r:link="rId1"/>
          </p:nvPr>
        </p:nvPicPr>
        <p:blipFill>
          <a:blip r:embed="rId3"/>
          <a:stretch>
            <a:fillRect/>
          </a:stretch>
        </p:blipFill>
        <p:spPr>
          <a:xfrm>
            <a:off x="514350" y="600500"/>
            <a:ext cx="8115300" cy="5032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2_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1721</Words>
  <Application>Microsoft Office PowerPoint</Application>
  <PresentationFormat>On-screen Show (4:3)</PresentationFormat>
  <Paragraphs>77</Paragraphs>
  <Slides>16</Slides>
  <Notes>0</Notes>
  <HiddenSlides>0</HiddenSlides>
  <MMClips>2</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2_Blue Waves</vt:lpstr>
      <vt:lpstr>Blue Waves</vt:lpstr>
      <vt:lpstr>PowerPoint Presentation</vt:lpstr>
      <vt:lpstr>PowerPoint Presentation</vt:lpstr>
      <vt:lpstr>1. Lí do chọn giải pháp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Hieutruong</dc:creator>
  <cp:lastModifiedBy>Nguyen</cp:lastModifiedBy>
  <cp:revision>100</cp:revision>
  <dcterms:created xsi:type="dcterms:W3CDTF">2015-05-09T03:22:00Z</dcterms:created>
  <dcterms:modified xsi:type="dcterms:W3CDTF">2022-11-04T05:08:57Z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2B6CA6EEF22F428EAFE65C371924228C</vt:lpwstr>
  </property>
  <property fmtid="{D5CDD505-2E9C-101B-9397-08002B2CF9AE}" pid="3" name="KSOProductBuildVer">
    <vt:lpwstr>1033-11.2.0.11380</vt:lpwstr>
  </property>
</Properties>
</file>