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0"/>
  </p:notesMasterIdLst>
  <p:sldIdLst>
    <p:sldId id="256" r:id="rId2"/>
    <p:sldId id="681" r:id="rId3"/>
    <p:sldId id="750" r:id="rId4"/>
    <p:sldId id="751" r:id="rId5"/>
    <p:sldId id="684" r:id="rId6"/>
    <p:sldId id="714" r:id="rId7"/>
    <p:sldId id="715" r:id="rId8"/>
    <p:sldId id="716" r:id="rId9"/>
    <p:sldId id="732" r:id="rId10"/>
    <p:sldId id="683" r:id="rId11"/>
    <p:sldId id="742" r:id="rId12"/>
    <p:sldId id="712" r:id="rId13"/>
    <p:sldId id="733" r:id="rId14"/>
    <p:sldId id="743" r:id="rId15"/>
    <p:sldId id="752" r:id="rId16"/>
    <p:sldId id="753" r:id="rId17"/>
    <p:sldId id="754" r:id="rId18"/>
    <p:sldId id="755" r:id="rId19"/>
    <p:sldId id="756" r:id="rId20"/>
    <p:sldId id="757" r:id="rId21"/>
    <p:sldId id="758" r:id="rId22"/>
    <p:sldId id="759" r:id="rId23"/>
    <p:sldId id="760" r:id="rId24"/>
    <p:sldId id="761" r:id="rId25"/>
    <p:sldId id="274" r:id="rId26"/>
    <p:sldId id="762" r:id="rId27"/>
    <p:sldId id="763" r:id="rId28"/>
    <p:sldId id="27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2FE"/>
    <a:srgbClr val="FFEBEB"/>
    <a:srgbClr val="FDE7ED"/>
    <a:srgbClr val="F9C1D0"/>
    <a:srgbClr val="E5EEFF"/>
    <a:srgbClr val="EBF0FF"/>
    <a:srgbClr val="F0F0F0"/>
    <a:srgbClr val="8781BD"/>
    <a:srgbClr val="FACA7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557" autoAdjust="0"/>
  </p:normalViewPr>
  <p:slideViewPr>
    <p:cSldViewPr snapToGrid="0">
      <p:cViewPr varScale="1">
        <p:scale>
          <a:sx n="80" d="100"/>
          <a:sy n="80" d="100"/>
        </p:scale>
        <p:origin x="58"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AD55E7-3C57-477B-90A2-578455D5957F}"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A5212F-93BA-4C28-BA4A-A9BFD03AC047}" type="slidenum">
              <a:rPr lang="en-US" smtClean="0"/>
              <a:t>‹#›</a:t>
            </a:fld>
            <a:endParaRPr lang="en-US"/>
          </a:p>
        </p:txBody>
      </p:sp>
    </p:spTree>
    <p:extLst>
      <p:ext uri="{BB962C8B-B14F-4D97-AF65-F5344CB8AC3E}">
        <p14:creationId xmlns:p14="http://schemas.microsoft.com/office/powerpoint/2010/main" val="3562259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A5212F-93BA-4C28-BA4A-A9BFD03AC047}" type="slidenum">
              <a:rPr lang="en-US" smtClean="0"/>
              <a:t>5</a:t>
            </a:fld>
            <a:endParaRPr lang="en-US"/>
          </a:p>
        </p:txBody>
      </p:sp>
    </p:spTree>
    <p:extLst>
      <p:ext uri="{BB962C8B-B14F-4D97-AF65-F5344CB8AC3E}">
        <p14:creationId xmlns:p14="http://schemas.microsoft.com/office/powerpoint/2010/main" val="1677096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80A5212F-93BA-4C28-BA4A-A9BFD03AC047}" type="slidenum">
              <a:rPr lang="en-US" smtClean="0"/>
              <a:t>13</a:t>
            </a:fld>
            <a:endParaRPr lang="en-US"/>
          </a:p>
        </p:txBody>
      </p:sp>
    </p:spTree>
    <p:extLst>
      <p:ext uri="{BB962C8B-B14F-4D97-AF65-F5344CB8AC3E}">
        <p14:creationId xmlns:p14="http://schemas.microsoft.com/office/powerpoint/2010/main" val="698837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youtu.be/7H184k7Etc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youtu.be/CSCcoNybWNA"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youtu.be/JTwvn8GOxzE"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8DF2D823-7673-C5B3-D78B-86E8A5EC9409}"/>
              </a:ext>
            </a:extLst>
          </p:cNvPr>
          <p:cNvSpPr txBox="1">
            <a:spLocks/>
          </p:cNvSpPr>
          <p:nvPr/>
        </p:nvSpPr>
        <p:spPr>
          <a:xfrm>
            <a:off x="183823" y="1773238"/>
            <a:ext cx="12008177" cy="16557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vi-VN" sz="6000" b="1" dirty="0">
                <a:solidFill>
                  <a:srgbClr val="FF0000"/>
                </a:solidFill>
                <a:latin typeface="UTM Avo" panose="02040603050506020204" pitchFamily="18" charset="0"/>
              </a:rPr>
              <a:t>Bài 14: Chiến dịch </a:t>
            </a:r>
          </a:p>
          <a:p>
            <a:pPr>
              <a:lnSpc>
                <a:spcPct val="100000"/>
              </a:lnSpc>
              <a:spcBef>
                <a:spcPts val="0"/>
              </a:spcBef>
            </a:pPr>
            <a:r>
              <a:rPr lang="vi-VN" sz="6000" b="1" dirty="0">
                <a:solidFill>
                  <a:srgbClr val="FF0000"/>
                </a:solidFill>
                <a:latin typeface="UTM Avo" panose="02040603050506020204" pitchFamily="18" charset="0"/>
              </a:rPr>
              <a:t>Điện Biên Phủ năm 1954 </a:t>
            </a:r>
          </a:p>
          <a:p>
            <a:pPr>
              <a:lnSpc>
                <a:spcPct val="100000"/>
              </a:lnSpc>
              <a:spcBef>
                <a:spcPts val="0"/>
              </a:spcBef>
            </a:pPr>
            <a:r>
              <a:rPr lang="vi-VN" sz="6000" b="1" dirty="0">
                <a:solidFill>
                  <a:srgbClr val="FF0000"/>
                </a:solidFill>
                <a:latin typeface="UTM Avo" panose="02040603050506020204" pitchFamily="18" charset="0"/>
              </a:rPr>
              <a:t>(Phần </a:t>
            </a:r>
            <a:r>
              <a:rPr lang="en-US" sz="6000" b="1" dirty="0">
                <a:solidFill>
                  <a:srgbClr val="FF0000"/>
                </a:solidFill>
                <a:latin typeface="UTM Avo" panose="02040603050506020204" pitchFamily="18" charset="0"/>
              </a:rPr>
              <a:t>1</a:t>
            </a:r>
            <a:r>
              <a:rPr lang="vi-VN" sz="6000" b="1" dirty="0">
                <a:solidFill>
                  <a:srgbClr val="FF0000"/>
                </a:solidFill>
                <a:latin typeface="UTM Avo" panose="02040603050506020204" pitchFamily="18" charset="0"/>
              </a:rPr>
              <a:t>)</a:t>
            </a:r>
            <a:endParaRPr lang="en-US" sz="6000" b="1" dirty="0">
              <a:solidFill>
                <a:srgbClr val="FF0000"/>
              </a:solidFill>
              <a:latin typeface="UTM Avo" panose="02040603050506020204" pitchFamily="18" charset="0"/>
            </a:endParaRPr>
          </a:p>
        </p:txBody>
      </p:sp>
      <p:sp>
        <p:nvSpPr>
          <p:cNvPr id="5" name="TextBox 4">
            <a:extLst>
              <a:ext uri="{FF2B5EF4-FFF2-40B4-BE49-F238E27FC236}">
                <a16:creationId xmlns:a16="http://schemas.microsoft.com/office/drawing/2014/main" id="{D30000CE-2DFE-6319-9EC5-96338DE2254A}"/>
              </a:ext>
            </a:extLst>
          </p:cNvPr>
          <p:cNvSpPr txBox="1"/>
          <p:nvPr/>
        </p:nvSpPr>
        <p:spPr>
          <a:xfrm>
            <a:off x="1562100" y="161925"/>
            <a:ext cx="9391650" cy="1077218"/>
          </a:xfrm>
          <a:prstGeom prst="rect">
            <a:avLst/>
          </a:prstGeom>
          <a:noFill/>
        </p:spPr>
        <p:txBody>
          <a:bodyPr wrap="square" rtlCol="0">
            <a:spAutoFit/>
          </a:bodyPr>
          <a:lstStyle/>
          <a:p>
            <a:pPr algn="ctr"/>
            <a:r>
              <a:rPr lang="vi-VN" sz="2400" b="1" i="1" dirty="0">
                <a:solidFill>
                  <a:schemeClr val="accent5"/>
                </a:solidFill>
              </a:rPr>
              <a:t>Thứ Năm ngày 6 tháng 2 năm 2025</a:t>
            </a:r>
          </a:p>
          <a:p>
            <a:pPr algn="ctr"/>
            <a:r>
              <a:rPr lang="vi-VN" sz="4000" b="1" dirty="0">
                <a:solidFill>
                  <a:srgbClr val="7030A0"/>
                </a:solidFill>
              </a:rPr>
              <a:t>LỊCH SỬ VÀ ĐỊA LÍ</a:t>
            </a:r>
            <a:endParaRPr lang="vi-VN" sz="4400" b="1" dirty="0">
              <a:solidFill>
                <a:srgbClr val="7030A0"/>
              </a:solidFill>
            </a:endParaRPr>
          </a:p>
        </p:txBody>
      </p:sp>
    </p:spTree>
    <p:extLst>
      <p:ext uri="{BB962C8B-B14F-4D97-AF65-F5344CB8AC3E}">
        <p14:creationId xmlns:p14="http://schemas.microsoft.com/office/powerpoint/2010/main" val="343816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1D89E-7A85-CF04-1002-291F9C3D6806}"/>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67FF4D8A-3C1C-3885-570F-BD238887B6EC}"/>
              </a:ext>
            </a:extLst>
          </p:cNvPr>
          <p:cNvGrpSpPr/>
          <p:nvPr/>
        </p:nvGrpSpPr>
        <p:grpSpPr>
          <a:xfrm>
            <a:off x="460516" y="1636350"/>
            <a:ext cx="11268249" cy="1675843"/>
            <a:chOff x="1959228" y="5630413"/>
            <a:chExt cx="8147774" cy="5906924"/>
          </a:xfrm>
        </p:grpSpPr>
        <p:pic>
          <p:nvPicPr>
            <p:cNvPr id="4" name="Picture 3" descr="https://cdn-icons-png.flaticon.com/128/981/981221.png">
              <a:extLst>
                <a:ext uri="{FF2B5EF4-FFF2-40B4-BE49-F238E27FC236}">
                  <a16:creationId xmlns:a16="http://schemas.microsoft.com/office/drawing/2014/main" id="{EFDB0E32-897F-0312-81B5-FBC8286AF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76638" y="8361044"/>
              <a:ext cx="2210838" cy="4456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74C1E4A-EF5B-8C94-36FB-E18C3BFEDB90}"/>
                </a:ext>
              </a:extLst>
            </p:cNvPr>
            <p:cNvSpPr txBox="1"/>
            <p:nvPr/>
          </p:nvSpPr>
          <p:spPr>
            <a:xfrm>
              <a:off x="2511970" y="5630413"/>
              <a:ext cx="7595032" cy="5906924"/>
            </a:xfrm>
            <a:prstGeom prst="rect">
              <a:avLst/>
            </a:prstGeom>
            <a:solidFill>
              <a:srgbClr val="E29887">
                <a:lumMod val="20000"/>
                <a:lumOff val="80000"/>
              </a:srgbClr>
            </a:solidFill>
          </p:spPr>
          <p:txBody>
            <a:bodyPr wrap="square" rtlCol="0">
              <a:spAutoFit/>
            </a:bodyPr>
            <a:lstStyle/>
            <a:p>
              <a:pPr marL="0" marR="0" lvl="0" indent="0" algn="just" defTabSz="609585" eaLnBrk="1" fontAlgn="auto" latinLnBrk="0" hangingPunct="1">
                <a:lnSpc>
                  <a:spcPct val="150000"/>
                </a:lnSpc>
                <a:spcBef>
                  <a:spcPts val="0"/>
                </a:spcBef>
                <a:spcAft>
                  <a:spcPts val="0"/>
                </a:spcAft>
                <a:buClrTx/>
                <a:buSzTx/>
                <a:buFont typeface="Arial"/>
                <a:buNone/>
                <a:tabLst/>
                <a:defRPr/>
              </a:pPr>
              <a:r>
                <a:rPr kumimoji="0" lang="vi-VN"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Các hoạt động của bộ đội, dân công đã làm để chuẩn bị cho chiến dịch Điện Biên Phủ: mở đường, vận chuyển vũ khí, lương thực, xây dựng trận địa,...</a:t>
              </a:r>
            </a:p>
          </p:txBody>
        </p:sp>
      </p:grpSp>
      <p:grpSp>
        <p:nvGrpSpPr>
          <p:cNvPr id="7" name="Group 6">
            <a:extLst>
              <a:ext uri="{FF2B5EF4-FFF2-40B4-BE49-F238E27FC236}">
                <a16:creationId xmlns:a16="http://schemas.microsoft.com/office/drawing/2014/main" id="{52DB0951-324A-2893-D7DC-3602B36D73CA}"/>
              </a:ext>
            </a:extLst>
          </p:cNvPr>
          <p:cNvGrpSpPr/>
          <p:nvPr/>
        </p:nvGrpSpPr>
        <p:grpSpPr>
          <a:xfrm>
            <a:off x="460516" y="3425110"/>
            <a:ext cx="11265532" cy="1121846"/>
            <a:chOff x="1959231" y="5738874"/>
            <a:chExt cx="8404412" cy="3954228"/>
          </a:xfrm>
        </p:grpSpPr>
        <p:pic>
          <p:nvPicPr>
            <p:cNvPr id="8" name="Picture 7" descr="https://cdn-icons-png.flaticon.com/128/981/981221.png">
              <a:extLst>
                <a:ext uri="{FF2B5EF4-FFF2-40B4-BE49-F238E27FC236}">
                  <a16:creationId xmlns:a16="http://schemas.microsoft.com/office/drawing/2014/main" id="{7BBD981D-706E-06A3-92A9-60D9ED26C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76640" y="7493159"/>
              <a:ext cx="2210840" cy="4456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B258AF9-4B9B-3064-06F8-098C41968456}"/>
                </a:ext>
              </a:extLst>
            </p:cNvPr>
            <p:cNvSpPr txBox="1"/>
            <p:nvPr/>
          </p:nvSpPr>
          <p:spPr>
            <a:xfrm>
              <a:off x="2529522" y="5738874"/>
              <a:ext cx="7834121" cy="3954228"/>
            </a:xfrm>
            <a:prstGeom prst="rect">
              <a:avLst/>
            </a:prstGeom>
            <a:solidFill>
              <a:srgbClr val="E29887">
                <a:lumMod val="20000"/>
                <a:lumOff val="80000"/>
              </a:srgbClr>
            </a:solidFill>
          </p:spPr>
          <p:txBody>
            <a:bodyPr wrap="square" rtlCol="0">
              <a:spAutoFit/>
            </a:bodyPr>
            <a:lstStyle/>
            <a:p>
              <a:pPr marL="0" marR="0" lvl="0" indent="0" algn="just" defTabSz="609585" eaLnBrk="1" fontAlgn="auto" latinLnBrk="0" hangingPunct="1">
                <a:lnSpc>
                  <a:spcPct val="150000"/>
                </a:lnSpc>
                <a:spcBef>
                  <a:spcPts val="0"/>
                </a:spcBef>
                <a:spcAft>
                  <a:spcPts val="0"/>
                </a:spcAft>
                <a:buClrTx/>
                <a:buSzTx/>
                <a:buFont typeface="Arial"/>
                <a:buNone/>
                <a:tabLst/>
                <a:defRPr/>
              </a:pP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Các</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cụm</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từ</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thể</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hiện</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kéo</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pháo</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là</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công</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việc</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khó</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khăn</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và</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vất</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vả</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trong</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câu</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r>
                <a:rPr kumimoji="0" lang="en-US" sz="2400" i="0" u="none" strike="noStrike" kern="0" cap="none" spc="0" normalizeH="0" baseline="0" noProof="0" dirty="0" err="1">
                  <a:ln>
                    <a:noFill/>
                  </a:ln>
                  <a:solidFill>
                    <a:srgbClr val="000000"/>
                  </a:solidFill>
                  <a:effectLst/>
                  <a:uLnTx/>
                  <a:uFillTx/>
                  <a:latin typeface="UTM Avo" panose="02040603050506020204" pitchFamily="18" charset="0"/>
                  <a:cs typeface="Arial"/>
                  <a:sym typeface="Arial"/>
                </a:rPr>
                <a:t>chuyện</a:t>
              </a:r>
              <a:r>
                <a:rPr kumimoji="0" lang="en-US" sz="240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 </a:t>
              </a:r>
            </a:p>
          </p:txBody>
        </p:sp>
      </p:grpSp>
      <p:sp>
        <p:nvSpPr>
          <p:cNvPr id="10" name="TextBox 9">
            <a:extLst>
              <a:ext uri="{FF2B5EF4-FFF2-40B4-BE49-F238E27FC236}">
                <a16:creationId xmlns:a16="http://schemas.microsoft.com/office/drawing/2014/main" id="{BFAA8C09-4194-E99B-BE33-F18AD3EEAED4}"/>
              </a:ext>
            </a:extLst>
          </p:cNvPr>
          <p:cNvSpPr txBox="1"/>
          <p:nvPr/>
        </p:nvSpPr>
        <p:spPr>
          <a:xfrm>
            <a:off x="2849816" y="4546956"/>
            <a:ext cx="6492368" cy="2335319"/>
          </a:xfrm>
          <a:prstGeom prst="rect">
            <a:avLst/>
          </a:prstGeom>
          <a:noFill/>
        </p:spPr>
        <p:txBody>
          <a:bodyPr wrap="square">
            <a:spAutoFit/>
          </a:bodyPr>
          <a:lstStyle/>
          <a:p>
            <a:pPr marL="457189" indent="-457189" algn="just">
              <a:lnSpc>
                <a:spcPct val="150000"/>
              </a:lnSpc>
              <a:buClr>
                <a:srgbClr val="000000"/>
              </a:buClr>
              <a:buFont typeface="Symbol" panose="05050102010706020507" pitchFamily="18" charset="2"/>
              <a:buChar char=""/>
            </a:pPr>
            <a:r>
              <a:rPr lang="vi-VN" sz="2000"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Khẩu pháo nặng mấy tấn.</a:t>
            </a:r>
          </a:p>
          <a:p>
            <a:pPr marL="457189" indent="-457189" algn="just">
              <a:lnSpc>
                <a:spcPct val="150000"/>
              </a:lnSpc>
              <a:buClr>
                <a:srgbClr val="000000"/>
              </a:buClr>
              <a:buFont typeface="Symbol" panose="05050102010706020507" pitchFamily="18" charset="2"/>
              <a:buChar char=""/>
            </a:pPr>
            <a:r>
              <a:rPr lang="vi-VN" sz="2000"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150 đến 160 chiến sĩ trẻ, khỏe để kéo.</a:t>
            </a:r>
          </a:p>
          <a:p>
            <a:pPr marL="457189" indent="-457189" algn="just">
              <a:lnSpc>
                <a:spcPct val="150000"/>
              </a:lnSpc>
              <a:buClr>
                <a:srgbClr val="000000"/>
              </a:buClr>
              <a:buFont typeface="Symbol" panose="05050102010706020507" pitchFamily="18" charset="2"/>
              <a:buChar char=""/>
            </a:pPr>
            <a:r>
              <a:rPr lang="vi-VN" sz="2000"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Ngọn núi có độ dốc tới 60 độ.</a:t>
            </a:r>
          </a:p>
          <a:p>
            <a:pPr marL="457189" indent="-457189" algn="just">
              <a:lnSpc>
                <a:spcPct val="150000"/>
              </a:lnSpc>
              <a:buClr>
                <a:srgbClr val="000000"/>
              </a:buClr>
              <a:buFont typeface="Symbol" panose="05050102010706020507" pitchFamily="18" charset="2"/>
              <a:buChar char=""/>
            </a:pPr>
            <a:r>
              <a:rPr lang="vi-VN" sz="2000"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Đường trơn thì chỉ kéo được 500 đến 600 mét.</a:t>
            </a:r>
          </a:p>
          <a:p>
            <a:pPr marL="457189" indent="-457189" algn="just">
              <a:lnSpc>
                <a:spcPct val="150000"/>
              </a:lnSpc>
              <a:buClr>
                <a:srgbClr val="000000"/>
              </a:buClr>
              <a:buFont typeface="Symbol" panose="05050102010706020507" pitchFamily="18" charset="2"/>
              <a:buChar char=""/>
            </a:pPr>
            <a:r>
              <a:rPr lang="vi-VN" sz="2000"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Đổ cả mồ hôi và máu. </a:t>
            </a:r>
          </a:p>
        </p:txBody>
      </p:sp>
    </p:spTree>
    <p:extLst>
      <p:ext uri="{BB962C8B-B14F-4D97-AF65-F5344CB8AC3E}">
        <p14:creationId xmlns:p14="http://schemas.microsoft.com/office/powerpoint/2010/main" val="104844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CE714-5900-7C2F-EA4E-8538BEF561B2}"/>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F6FF2EDE-725E-B996-E7A9-DFE71655D7A8}"/>
              </a:ext>
            </a:extLst>
          </p:cNvPr>
          <p:cNvGrpSpPr/>
          <p:nvPr/>
        </p:nvGrpSpPr>
        <p:grpSpPr>
          <a:xfrm>
            <a:off x="444779" y="1989649"/>
            <a:ext cx="11302442" cy="1128386"/>
            <a:chOff x="1959229" y="5436616"/>
            <a:chExt cx="8172497" cy="4073668"/>
          </a:xfrm>
        </p:grpSpPr>
        <p:pic>
          <p:nvPicPr>
            <p:cNvPr id="14" name="Picture 13" descr="https://cdn-icons-png.flaticon.com/128/981/981221.png">
              <a:extLst>
                <a:ext uri="{FF2B5EF4-FFF2-40B4-BE49-F238E27FC236}">
                  <a16:creationId xmlns:a16="http://schemas.microsoft.com/office/drawing/2014/main" id="{A0C080F9-507C-2BC5-C09F-144DD02C53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76639" y="7250621"/>
              <a:ext cx="2210837" cy="44565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77F09B2-093C-C637-2407-4DF06D19F86F}"/>
                </a:ext>
              </a:extLst>
            </p:cNvPr>
            <p:cNvSpPr txBox="1"/>
            <p:nvPr/>
          </p:nvSpPr>
          <p:spPr>
            <a:xfrm>
              <a:off x="2536694" y="5436616"/>
              <a:ext cx="7595032" cy="4073668"/>
            </a:xfrm>
            <a:prstGeom prst="rect">
              <a:avLst/>
            </a:prstGeom>
            <a:solidFill>
              <a:srgbClr val="E29887">
                <a:lumMod val="20000"/>
                <a:lumOff val="80000"/>
              </a:srgbClr>
            </a:solidFill>
          </p:spPr>
          <p:txBody>
            <a:bodyPr wrap="square" rtlCol="0">
              <a:spAutoFit/>
            </a:bodyPr>
            <a:lstStyle/>
            <a:p>
              <a:pPr marL="0" marR="0" lvl="0" indent="0" algn="just" defTabSz="609585" eaLnBrk="1" fontAlgn="auto" latinLnBrk="0" hangingPunct="1">
                <a:lnSpc>
                  <a:spcPct val="150000"/>
                </a:lnSpc>
                <a:spcBef>
                  <a:spcPts val="0"/>
                </a:spcBef>
                <a:spcAft>
                  <a:spcPts val="0"/>
                </a:spcAft>
                <a:buClrTx/>
                <a:buSzTx/>
                <a:buFont typeface="Arial"/>
                <a:buNone/>
                <a:tabLst/>
                <a:defRPr/>
              </a:pPr>
              <a:r>
                <a:rPr lang="vi-VN" sz="2400" kern="0" dirty="0">
                  <a:solidFill>
                    <a:srgbClr val="000000"/>
                  </a:solidFill>
                  <a:latin typeface="UTM Avo" panose="02040603050506020204" pitchFamily="18" charset="0"/>
                  <a:cs typeface="Arial"/>
                  <a:sym typeface="Arial"/>
                </a:rPr>
                <a:t>Sau khi kéo pháo vào trận địa, các chiến sĩ lại được lệnh kéo pháo ra vì do nhận thấy chiến dịch chưa thể bắt đầu. </a:t>
              </a:r>
            </a:p>
          </p:txBody>
        </p:sp>
      </p:grpSp>
      <p:grpSp>
        <p:nvGrpSpPr>
          <p:cNvPr id="16" name="Group 15">
            <a:extLst>
              <a:ext uri="{FF2B5EF4-FFF2-40B4-BE49-F238E27FC236}">
                <a16:creationId xmlns:a16="http://schemas.microsoft.com/office/drawing/2014/main" id="{CF0AB46C-BE52-62F1-3E32-55DFE82359DE}"/>
              </a:ext>
            </a:extLst>
          </p:cNvPr>
          <p:cNvGrpSpPr/>
          <p:nvPr/>
        </p:nvGrpSpPr>
        <p:grpSpPr>
          <a:xfrm>
            <a:off x="557720" y="3429000"/>
            <a:ext cx="11189501" cy="627233"/>
            <a:chOff x="1959231" y="5880813"/>
            <a:chExt cx="8406441" cy="2210839"/>
          </a:xfrm>
        </p:grpSpPr>
        <p:pic>
          <p:nvPicPr>
            <p:cNvPr id="17" name="Picture 16" descr="https://cdn-icons-png.flaticon.com/128/981/981221.png">
              <a:extLst>
                <a:ext uri="{FF2B5EF4-FFF2-40B4-BE49-F238E27FC236}">
                  <a16:creationId xmlns:a16="http://schemas.microsoft.com/office/drawing/2014/main" id="{F61241DF-E8D7-6F5D-6C32-232579068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76640" y="6763404"/>
              <a:ext cx="2210839" cy="4456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5AF3B720-0130-BE3D-A1E2-E7CC7B0B4BD8}"/>
                </a:ext>
              </a:extLst>
            </p:cNvPr>
            <p:cNvSpPr txBox="1"/>
            <p:nvPr/>
          </p:nvSpPr>
          <p:spPr>
            <a:xfrm>
              <a:off x="2531551" y="5973948"/>
              <a:ext cx="7834121" cy="2024575"/>
            </a:xfrm>
            <a:prstGeom prst="rect">
              <a:avLst/>
            </a:prstGeom>
            <a:solidFill>
              <a:srgbClr val="E29887">
                <a:lumMod val="20000"/>
                <a:lumOff val="80000"/>
              </a:srgbClr>
            </a:solidFill>
          </p:spPr>
          <p:txBody>
            <a:bodyPr wrap="square" rtlCol="0">
              <a:spAutoFit/>
            </a:bodyPr>
            <a:lstStyle/>
            <a:p>
              <a:pPr marL="0" marR="0" lvl="0" indent="0" algn="just" defTabSz="609585" eaLnBrk="1" fontAlgn="auto" latinLnBrk="0" hangingPunct="1">
                <a:lnSpc>
                  <a:spcPct val="150000"/>
                </a:lnSpc>
                <a:spcBef>
                  <a:spcPts val="0"/>
                </a:spcBef>
                <a:spcAft>
                  <a:spcPts val="0"/>
                </a:spcAft>
                <a:buClrTx/>
                <a:buSzTx/>
                <a:buFont typeface="Arial"/>
                <a:buNone/>
                <a:tabLst/>
                <a:defRPr/>
              </a:pPr>
              <a:r>
                <a:rPr lang="en-US" sz="2400" kern="0" dirty="0">
                  <a:solidFill>
                    <a:srgbClr val="000000"/>
                  </a:solidFill>
                  <a:latin typeface="UTM Avo" panose="02040603050506020204" pitchFamily="18" charset="0"/>
                  <a:cs typeface="Arial"/>
                  <a:sym typeface="Arial"/>
                </a:rPr>
                <a:t>Anh </a:t>
              </a:r>
              <a:r>
                <a:rPr lang="en-US" sz="2400" kern="0" dirty="0" err="1">
                  <a:solidFill>
                    <a:srgbClr val="000000"/>
                  </a:solidFill>
                  <a:latin typeface="UTM Avo" panose="02040603050506020204" pitchFamily="18" charset="0"/>
                  <a:cs typeface="Arial"/>
                  <a:sym typeface="Arial"/>
                </a:rPr>
                <a:t>hùng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Tô</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Vĩnh</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Diện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đã</a:t>
              </a:r>
              <a:r>
                <a:rPr lang="en-US" sz="2400" kern="0" dirty="0">
                  <a:solidFill>
                    <a:srgbClr val="000000"/>
                  </a:solidFill>
                  <a:latin typeface="UTM Avo" panose="02040603050506020204" pitchFamily="18" charset="0"/>
                  <a:cs typeface="Arial"/>
                  <a:sym typeface="Arial"/>
                </a:rPr>
                <a:t> hi </a:t>
              </a:r>
              <a:r>
                <a:rPr lang="en-US" sz="2400" kern="0" dirty="0" err="1">
                  <a:solidFill>
                    <a:srgbClr val="000000"/>
                  </a:solidFill>
                  <a:latin typeface="UTM Avo" panose="02040603050506020204" pitchFamily="18" charset="0"/>
                  <a:cs typeface="Arial"/>
                  <a:sym typeface="Arial"/>
                </a:rPr>
                <a:t>sinh</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thân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mình</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để</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cứu</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pháo</a:t>
              </a:r>
              <a:r>
                <a:rPr lang="en-US" sz="2400" kern="0" dirty="0">
                  <a:solidFill>
                    <a:srgbClr val="000000"/>
                  </a:solidFill>
                  <a:latin typeface="UTM Avo" panose="02040603050506020204" pitchFamily="18" charset="0"/>
                  <a:cs typeface="Arial"/>
                  <a:sym typeface="Arial"/>
                </a:rPr>
                <a:t>.</a:t>
              </a:r>
            </a:p>
          </p:txBody>
        </p:sp>
      </p:grpSp>
      <p:grpSp>
        <p:nvGrpSpPr>
          <p:cNvPr id="19" name="Group 18">
            <a:extLst>
              <a:ext uri="{FF2B5EF4-FFF2-40B4-BE49-F238E27FC236}">
                <a16:creationId xmlns:a16="http://schemas.microsoft.com/office/drawing/2014/main" id="{08895C0B-3A43-8FB2-4056-2DC153B7E942}"/>
              </a:ext>
            </a:extLst>
          </p:cNvPr>
          <p:cNvGrpSpPr/>
          <p:nvPr/>
        </p:nvGrpSpPr>
        <p:grpSpPr>
          <a:xfrm>
            <a:off x="444778" y="4367199"/>
            <a:ext cx="11302443" cy="1128386"/>
            <a:chOff x="1959228" y="5436616"/>
            <a:chExt cx="8172498" cy="3977279"/>
          </a:xfrm>
        </p:grpSpPr>
        <p:pic>
          <p:nvPicPr>
            <p:cNvPr id="20" name="Picture 19" descr="https://cdn-icons-png.flaticon.com/128/981/981221.png">
              <a:extLst>
                <a:ext uri="{FF2B5EF4-FFF2-40B4-BE49-F238E27FC236}">
                  <a16:creationId xmlns:a16="http://schemas.microsoft.com/office/drawing/2014/main" id="{B74A2DC0-DDB6-93C7-36CD-98DFD5565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76639" y="7202427"/>
              <a:ext cx="2210836" cy="4456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D870BC7-EB3B-1E7B-0143-CA1645027AC0}"/>
                </a:ext>
              </a:extLst>
            </p:cNvPr>
            <p:cNvSpPr txBox="1"/>
            <p:nvPr/>
          </p:nvSpPr>
          <p:spPr>
            <a:xfrm>
              <a:off x="2536694" y="5436616"/>
              <a:ext cx="7595032" cy="3977279"/>
            </a:xfrm>
            <a:prstGeom prst="rect">
              <a:avLst/>
            </a:prstGeom>
            <a:solidFill>
              <a:srgbClr val="E29887">
                <a:lumMod val="20000"/>
                <a:lumOff val="80000"/>
              </a:srgbClr>
            </a:solidFill>
          </p:spPr>
          <p:txBody>
            <a:bodyPr wrap="square" rtlCol="0">
              <a:spAutoFit/>
            </a:bodyPr>
            <a:lstStyle/>
            <a:p>
              <a:pPr marL="0" marR="0" lvl="0" indent="0" algn="just" defTabSz="609585" eaLnBrk="1" fontAlgn="auto" latinLnBrk="0" hangingPunct="1">
                <a:lnSpc>
                  <a:spcPct val="150000"/>
                </a:lnSpc>
                <a:spcBef>
                  <a:spcPts val="0"/>
                </a:spcBef>
                <a:spcAft>
                  <a:spcPts val="0"/>
                </a:spcAft>
                <a:buClrTx/>
                <a:buSzTx/>
                <a:buFont typeface="Arial"/>
                <a:buNone/>
                <a:tabLst/>
                <a:defRPr/>
              </a:pPr>
              <a:r>
                <a:rPr lang="vi-VN" sz="2400" kern="0" dirty="0">
                  <a:solidFill>
                    <a:srgbClr val="000000"/>
                  </a:solidFill>
                  <a:latin typeface="UTM Avo" panose="02040603050506020204" pitchFamily="18" charset="0"/>
                  <a:cs typeface="Arial"/>
                  <a:sym typeface="Arial"/>
                </a:rPr>
                <a:t>Kéo pháo chuẩn bị cho chiến dịch Điện Biên Phủ là công việc gian nan, vất vả, các chiến sĩ phải đổ cả mồ hôi và xương máu. </a:t>
              </a:r>
            </a:p>
          </p:txBody>
        </p:sp>
      </p:grpSp>
    </p:spTree>
    <p:extLst>
      <p:ext uri="{BB962C8B-B14F-4D97-AF65-F5344CB8AC3E}">
        <p14:creationId xmlns:p14="http://schemas.microsoft.com/office/powerpoint/2010/main" val="252808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D1906-1403-4F74-8B84-40E382D61D27}"/>
            </a:ext>
          </a:extLst>
        </p:cNvPr>
        <p:cNvGrpSpPr/>
        <p:nvPr/>
      </p:nvGrpSpPr>
      <p:grpSpPr>
        <a:xfrm>
          <a:off x="0" y="0"/>
          <a:ext cx="0" cy="0"/>
          <a:chOff x="0" y="0"/>
          <a:chExt cx="0" cy="0"/>
        </a:xfrm>
      </p:grpSpPr>
      <p:pic>
        <p:nvPicPr>
          <p:cNvPr id="3" name="Picture 2" descr="Những điều chưa kể về hoàn cảnh ra đời ca khúc “Hò kéo pháo” | Báo Dân trí">
            <a:extLst>
              <a:ext uri="{FF2B5EF4-FFF2-40B4-BE49-F238E27FC236}">
                <a16:creationId xmlns:a16="http://schemas.microsoft.com/office/drawing/2014/main" id="{B3225DCD-332A-2D72-DFF2-CD0517661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08" y="1957169"/>
            <a:ext cx="5633837" cy="39812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Kéo pháo ở Điện Biên">
            <a:extLst>
              <a:ext uri="{FF2B5EF4-FFF2-40B4-BE49-F238E27FC236}">
                <a16:creationId xmlns:a16="http://schemas.microsoft.com/office/drawing/2014/main" id="{4064DE44-6ECB-104C-FFD2-0A20D931BA9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07"/>
          <a:stretch/>
        </p:blipFill>
        <p:spPr bwMode="auto">
          <a:xfrm>
            <a:off x="5989501" y="1957169"/>
            <a:ext cx="6009427" cy="3939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60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9CE2A-1CCC-F91A-197E-1EF6306B1BF9}"/>
            </a:ext>
          </a:extLst>
        </p:cNvPr>
        <p:cNvGrpSpPr/>
        <p:nvPr/>
      </p:nvGrpSpPr>
      <p:grpSpPr>
        <a:xfrm>
          <a:off x="0" y="0"/>
          <a:ext cx="0" cy="0"/>
          <a:chOff x="0" y="0"/>
          <a:chExt cx="0" cy="0"/>
        </a:xfrm>
      </p:grpSpPr>
      <p:pic>
        <p:nvPicPr>
          <p:cNvPr id="3" name="Picture 2" descr="A video player on a screen&#10;&#10;Description automatically generated">
            <a:hlinkClick r:id="rId3"/>
            <a:extLst>
              <a:ext uri="{FF2B5EF4-FFF2-40B4-BE49-F238E27FC236}">
                <a16:creationId xmlns:a16="http://schemas.microsoft.com/office/drawing/2014/main" id="{B2EF8CF7-117C-86F6-C951-02872353B127}"/>
              </a:ext>
            </a:extLst>
          </p:cNvPr>
          <p:cNvPicPr>
            <a:picLocks noChangeAspect="1"/>
          </p:cNvPicPr>
          <p:nvPr/>
        </p:nvPicPr>
        <p:blipFill>
          <a:blip r:embed="rId4"/>
          <a:stretch>
            <a:fillRect/>
          </a:stretch>
        </p:blipFill>
        <p:spPr>
          <a:xfrm>
            <a:off x="2454188" y="1874927"/>
            <a:ext cx="7283623" cy="3824537"/>
          </a:xfrm>
          <a:prstGeom prst="rect">
            <a:avLst/>
          </a:prstGeom>
        </p:spPr>
      </p:pic>
    </p:spTree>
    <p:extLst>
      <p:ext uri="{BB962C8B-B14F-4D97-AF65-F5344CB8AC3E}">
        <p14:creationId xmlns:p14="http://schemas.microsoft.com/office/powerpoint/2010/main" val="44683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B601B-5EC9-9072-10B1-F6F08DDCDB3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ACF51CF-C1D4-2094-62B3-D65D5B4F5E25}"/>
              </a:ext>
            </a:extLst>
          </p:cNvPr>
          <p:cNvGrpSpPr/>
          <p:nvPr/>
        </p:nvGrpSpPr>
        <p:grpSpPr>
          <a:xfrm>
            <a:off x="822810" y="1434661"/>
            <a:ext cx="10546379" cy="4955630"/>
            <a:chOff x="617108" y="768217"/>
            <a:chExt cx="7909785" cy="3716722"/>
          </a:xfrm>
        </p:grpSpPr>
        <p:sp>
          <p:nvSpPr>
            <p:cNvPr id="5" name="Rectangle: Rounded Corners 4">
              <a:extLst>
                <a:ext uri="{FF2B5EF4-FFF2-40B4-BE49-F238E27FC236}">
                  <a16:creationId xmlns:a16="http://schemas.microsoft.com/office/drawing/2014/main" id="{699B099A-9204-FFD5-EAF2-DD96F7016C3C}"/>
                </a:ext>
              </a:extLst>
            </p:cNvPr>
            <p:cNvSpPr/>
            <p:nvPr/>
          </p:nvSpPr>
          <p:spPr>
            <a:xfrm>
              <a:off x="617108" y="1367597"/>
              <a:ext cx="7909785" cy="3117342"/>
            </a:xfrm>
            <a:prstGeom prst="roundRect">
              <a:avLst>
                <a:gd name="adj" fmla="val 6494"/>
              </a:avLst>
            </a:prstGeom>
            <a:solidFill>
              <a:schemeClr val="accent2">
                <a:lumMod val="20000"/>
                <a:lumOff val="80000"/>
              </a:schemeClr>
            </a:solidFill>
            <a:ln w="25400" cap="flat" cmpd="sng" algn="ctr">
              <a:solidFill>
                <a:schemeClr val="accent2"/>
              </a:solidFill>
              <a:prstDash val="solid"/>
            </a:ln>
            <a:effectLst/>
          </p:spPr>
          <p:txBody>
            <a:bodyPr rtlCol="0" anchor="ctr"/>
            <a:lstStyle/>
            <a:p>
              <a:pPr marL="342900" marR="0" lvl="0" indent="-342900" algn="just" defTabSz="91440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vi-VN" sz="2400" kern="0" dirty="0">
                  <a:latin typeface="UTM Avo" panose="02040603050506020204" pitchFamily="18" charset="0"/>
                  <a:sym typeface="Arial"/>
                </a:rPr>
                <a:t>Pháp bất ngờ trước bước đi nào của quân dân ta trong chiến dịch Điện Biên Phủ? </a:t>
              </a:r>
            </a:p>
            <a:p>
              <a:pPr marL="342900" marR="0" lvl="0" indent="-342900" algn="just" defTabSz="91440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vi-VN" sz="2400" kern="0" dirty="0">
                  <a:latin typeface="UTM Avo" panose="02040603050506020204" pitchFamily="18" charset="0"/>
                  <a:sym typeface="Arial"/>
                </a:rPr>
                <a:t>Quân dân ta đã làm cách nào để đưa pháo vào trận địa?</a:t>
              </a:r>
            </a:p>
            <a:p>
              <a:pPr marL="342900" marR="0" lvl="0" indent="-342900" algn="just" defTabSz="91440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vi-VN" sz="2400" kern="0" dirty="0">
                  <a:latin typeface="UTM Avo" panose="02040603050506020204" pitchFamily="18" charset="0"/>
                  <a:sym typeface="Arial"/>
                </a:rPr>
                <a:t>Đối mặt với khó khăn trùng trùng, vì sao quân dân ta có thể làm được những điều phi thường đó? </a:t>
              </a:r>
            </a:p>
            <a:p>
              <a:pPr marL="342900" marR="0" lvl="0" indent="-342900" algn="just" defTabSz="91440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vi-VN" sz="2400" kern="0" dirty="0">
                  <a:latin typeface="UTM Avo" panose="02040603050506020204" pitchFamily="18" charset="0"/>
                  <a:sym typeface="Arial"/>
                </a:rPr>
                <a:t>Em có nhận xét gì về tinh thần dũng cảm, quyết tâm của bộ đội trong chiến dịch? </a:t>
              </a:r>
            </a:p>
          </p:txBody>
        </p:sp>
        <p:sp>
          <p:nvSpPr>
            <p:cNvPr id="7" name="Freeform 7">
              <a:extLst>
                <a:ext uri="{FF2B5EF4-FFF2-40B4-BE49-F238E27FC236}">
                  <a16:creationId xmlns:a16="http://schemas.microsoft.com/office/drawing/2014/main" id="{8B9F11D2-6278-F7D5-D1E4-FD857ED29402}"/>
                </a:ext>
              </a:extLst>
            </p:cNvPr>
            <p:cNvSpPr/>
            <p:nvPr/>
          </p:nvSpPr>
          <p:spPr>
            <a:xfrm>
              <a:off x="4052682" y="768217"/>
              <a:ext cx="1038635" cy="760800"/>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89" b="0" i="0" u="none" strike="noStrike" kern="0" cap="none" spc="0" normalizeH="0" baseline="0" noProof="0" dirty="0">
                <a:ln>
                  <a:noFill/>
                </a:ln>
                <a:solidFill>
                  <a:srgbClr val="000000"/>
                </a:solidFill>
                <a:effectLst/>
                <a:uLnTx/>
                <a:uFillTx/>
                <a:cs typeface="Arial"/>
                <a:sym typeface="Arial"/>
              </a:endParaRPr>
            </a:p>
          </p:txBody>
        </p:sp>
      </p:grpSp>
    </p:spTree>
    <p:extLst>
      <p:ext uri="{BB962C8B-B14F-4D97-AF65-F5344CB8AC3E}">
        <p14:creationId xmlns:p14="http://schemas.microsoft.com/office/powerpoint/2010/main" val="224424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F22DA-135C-53C6-64C6-54C06D7FD2C7}"/>
            </a:ext>
          </a:extLst>
        </p:cNvPr>
        <p:cNvGrpSpPr/>
        <p:nvPr/>
      </p:nvGrpSpPr>
      <p:grpSpPr>
        <a:xfrm>
          <a:off x="0" y="0"/>
          <a:ext cx="0" cy="0"/>
          <a:chOff x="0" y="0"/>
          <a:chExt cx="0" cy="0"/>
        </a:xfrm>
      </p:grpSpPr>
      <p:grpSp>
        <p:nvGrpSpPr>
          <p:cNvPr id="12" name="Group 11">
            <a:extLst>
              <a:ext uri="{FF2B5EF4-FFF2-40B4-BE49-F238E27FC236}">
                <a16:creationId xmlns:a16="http://schemas.microsoft.com/office/drawing/2014/main" id="{7556D595-6F23-108D-30D7-C353FECF65F7}"/>
              </a:ext>
            </a:extLst>
          </p:cNvPr>
          <p:cNvGrpSpPr/>
          <p:nvPr/>
        </p:nvGrpSpPr>
        <p:grpSpPr>
          <a:xfrm>
            <a:off x="1282598" y="1791747"/>
            <a:ext cx="3540484" cy="2969438"/>
            <a:chOff x="203788" y="402993"/>
            <a:chExt cx="3265487" cy="2738796"/>
          </a:xfrm>
        </p:grpSpPr>
        <p:pic>
          <p:nvPicPr>
            <p:cNvPr id="13" name="Picture 2" descr="Huyền thoại đường kéo pháo trong chiến dịch Điện Biên Phủ - Đài Phát Thanh  và Truyền Hình Thái Bình">
              <a:extLst>
                <a:ext uri="{FF2B5EF4-FFF2-40B4-BE49-F238E27FC236}">
                  <a16:creationId xmlns:a16="http://schemas.microsoft.com/office/drawing/2014/main" id="{E0924729-76D7-8EF3-4156-C257D73AC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788" y="402993"/>
              <a:ext cx="3265487" cy="2445963"/>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5A7773C-1A03-EDBE-93EB-DDA8F2BE02C6}"/>
                </a:ext>
              </a:extLst>
            </p:cNvPr>
            <p:cNvSpPr txBox="1"/>
            <p:nvPr/>
          </p:nvSpPr>
          <p:spPr>
            <a:xfrm>
              <a:off x="308903" y="2848956"/>
              <a:ext cx="3055257" cy="292833"/>
            </a:xfrm>
            <a:prstGeom prst="rect">
              <a:avLst/>
            </a:prstGeom>
            <a:noFill/>
          </p:spPr>
          <p:txBody>
            <a:bodyPr wrap="square" rtlCol="0">
              <a:spAutoFit/>
            </a:bodyPr>
            <a:lstStyle/>
            <a:p>
              <a:pPr algn="ctr">
                <a:buClr>
                  <a:srgbClr val="000000"/>
                </a:buClr>
                <a:buFont typeface="Arial"/>
                <a:buNone/>
              </a:pPr>
              <a:r>
                <a:rPr lang="en-US" i="1" kern="0" dirty="0" err="1">
                  <a:latin typeface="UTM Avo" panose="02040603050506020204" pitchFamily="18" charset="0"/>
                  <a:cs typeface="Arial"/>
                  <a:sym typeface="Arial"/>
                </a:rPr>
                <a:t>Kéo</a:t>
              </a:r>
              <a:r>
                <a:rPr lang="en-US" i="1" kern="0" dirty="0">
                  <a:latin typeface="UTM Avo" panose="02040603050506020204" pitchFamily="18" charset="0"/>
                  <a:cs typeface="Arial"/>
                  <a:sym typeface="Arial"/>
                </a:rPr>
                <a:t> </a:t>
              </a:r>
              <a:r>
                <a:rPr lang="en-US" i="1" kern="0" dirty="0" err="1">
                  <a:latin typeface="UTM Avo" panose="02040603050506020204" pitchFamily="18" charset="0"/>
                  <a:cs typeface="Arial"/>
                  <a:sym typeface="Arial"/>
                </a:rPr>
                <a:t>pháo</a:t>
              </a:r>
              <a:r>
                <a:rPr lang="en-US" i="1" kern="0" dirty="0">
                  <a:latin typeface="UTM Avo" panose="02040603050506020204" pitchFamily="18" charset="0"/>
                  <a:cs typeface="Arial"/>
                  <a:sym typeface="Arial"/>
                </a:rPr>
                <a:t> </a:t>
              </a:r>
              <a:r>
                <a:rPr lang="en-US" i="1" kern="0" dirty="0" err="1">
                  <a:latin typeface="UTM Avo" panose="02040603050506020204" pitchFamily="18" charset="0"/>
                  <a:cs typeface="Arial"/>
                  <a:sym typeface="Arial"/>
                </a:rPr>
                <a:t>lên</a:t>
              </a:r>
              <a:r>
                <a:rPr lang="en-US" i="1" kern="0" dirty="0">
                  <a:latin typeface="UTM Avo" panose="02040603050506020204" pitchFamily="18" charset="0"/>
                  <a:cs typeface="Arial"/>
                  <a:sym typeface="Arial"/>
                </a:rPr>
                <a:t> </a:t>
              </a:r>
              <a:r>
                <a:rPr lang="en-US" i="1" kern="0" dirty="0" err="1">
                  <a:latin typeface="UTM Avo" panose="02040603050506020204" pitchFamily="18" charset="0"/>
                  <a:cs typeface="Arial"/>
                  <a:sym typeface="Arial"/>
                </a:rPr>
                <a:t>Điện</a:t>
              </a:r>
              <a:r>
                <a:rPr lang="en-US" i="1" kern="0" dirty="0">
                  <a:latin typeface="UTM Avo" panose="02040603050506020204" pitchFamily="18" charset="0"/>
                  <a:cs typeface="Arial"/>
                  <a:sym typeface="Arial"/>
                </a:rPr>
                <a:t> </a:t>
              </a:r>
              <a:r>
                <a:rPr lang="en-US" i="1" kern="0" dirty="0" err="1">
                  <a:latin typeface="UTM Avo" panose="02040603050506020204" pitchFamily="18" charset="0"/>
                  <a:cs typeface="Arial"/>
                  <a:sym typeface="Arial"/>
                </a:rPr>
                <a:t>Biên</a:t>
              </a:r>
              <a:r>
                <a:rPr lang="en-US" i="1" kern="0" dirty="0">
                  <a:latin typeface="UTM Avo" panose="02040603050506020204" pitchFamily="18" charset="0"/>
                  <a:cs typeface="Arial"/>
                  <a:sym typeface="Arial"/>
                </a:rPr>
                <a:t> </a:t>
              </a:r>
            </a:p>
          </p:txBody>
        </p:sp>
      </p:grpSp>
      <p:sp>
        <p:nvSpPr>
          <p:cNvPr id="15" name="Speech Bubble: Rectangle with Corners Rounded 14">
            <a:extLst>
              <a:ext uri="{FF2B5EF4-FFF2-40B4-BE49-F238E27FC236}">
                <a16:creationId xmlns:a16="http://schemas.microsoft.com/office/drawing/2014/main" id="{56B7E34A-89F1-45F2-DED9-B6A5E4FBE845}"/>
              </a:ext>
            </a:extLst>
          </p:cNvPr>
          <p:cNvSpPr/>
          <p:nvPr/>
        </p:nvSpPr>
        <p:spPr>
          <a:xfrm>
            <a:off x="5963037" y="1834056"/>
            <a:ext cx="5691664" cy="1899909"/>
          </a:xfrm>
          <a:prstGeom prst="wedgeRoundRectCallout">
            <a:avLst>
              <a:gd name="adj1" fmla="val -58572"/>
              <a:gd name="adj2" fmla="val 29798"/>
              <a:gd name="adj3" fmla="val 16667"/>
            </a:avLst>
          </a:prstGeom>
          <a:solidFill>
            <a:srgbClr val="E29887">
              <a:lumMod val="20000"/>
              <a:lumOff val="80000"/>
            </a:srgbClr>
          </a:solidFill>
          <a:ln w="25400" cap="flat" cmpd="sng" algn="ctr">
            <a:solidFill>
              <a:srgbClr val="E29887">
                <a:lumMod val="50000"/>
              </a:srgbClr>
            </a:solidFill>
            <a:prstDash val="sysDash"/>
          </a:ln>
          <a:effectLst/>
        </p:spPr>
        <p:txBody>
          <a:bodyPr rtlCol="0" anchor="ct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Pháp</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bất</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ngờ</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khi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quân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dân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ta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đã</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di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chuyển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những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khẩu</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pháo</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vào</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trận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địa</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hiểm</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trở</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của</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Điện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Biên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Phủ</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a:t>
            </a:r>
          </a:p>
        </p:txBody>
      </p:sp>
      <p:sp>
        <p:nvSpPr>
          <p:cNvPr id="16" name="Rectangle: Rounded Corners 15">
            <a:extLst>
              <a:ext uri="{FF2B5EF4-FFF2-40B4-BE49-F238E27FC236}">
                <a16:creationId xmlns:a16="http://schemas.microsoft.com/office/drawing/2014/main" id="{A904D387-55E2-BF04-BE38-7EABD0658FBD}"/>
              </a:ext>
            </a:extLst>
          </p:cNvPr>
          <p:cNvSpPr/>
          <p:nvPr/>
        </p:nvSpPr>
        <p:spPr>
          <a:xfrm>
            <a:off x="234637" y="5023944"/>
            <a:ext cx="5486401" cy="1632355"/>
          </a:xfrm>
          <a:prstGeom prst="roundRect">
            <a:avLst>
              <a:gd name="adj" fmla="val 9048"/>
            </a:avLst>
          </a:prstGeom>
          <a:solidFill>
            <a:srgbClr val="FFFFFF"/>
          </a:solidFill>
          <a:ln w="19050" cap="flat" cmpd="sng" algn="ctr">
            <a:solidFill>
              <a:srgbClr val="A75441">
                <a:lumMod val="60000"/>
                <a:lumOff val="40000"/>
              </a:srgbClr>
            </a:solidFill>
            <a:prstDash val="solid"/>
          </a:ln>
          <a:effectLst/>
        </p:spPr>
        <p:txBody>
          <a:bodyPr rtlCol="0" anchor="ct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lang="vi-VN" sz="2400" kern="0" dirty="0">
                <a:solidFill>
                  <a:srgbClr val="000000"/>
                </a:solidFill>
                <a:latin typeface="UTM Avo" panose="02040603050506020204" pitchFamily="18" charset="0"/>
                <a:sym typeface="Arial"/>
              </a:rPr>
              <a:t>Chính nhờ tinh thần đoàn kết, lòng quyết tâm đánh thắng quân giặc</a:t>
            </a:r>
            <a:r>
              <a:rPr lang="en-US" sz="2400" kern="0" dirty="0">
                <a:solidFill>
                  <a:srgbClr val="000000"/>
                </a:solidFill>
                <a:latin typeface="UTM Avo" panose="02040603050506020204" pitchFamily="18" charset="0"/>
                <a:sym typeface="Arial"/>
              </a:rPr>
              <a:t>.</a:t>
            </a:r>
          </a:p>
        </p:txBody>
      </p:sp>
      <p:sp>
        <p:nvSpPr>
          <p:cNvPr id="17" name="Arrow: Right 16">
            <a:extLst>
              <a:ext uri="{FF2B5EF4-FFF2-40B4-BE49-F238E27FC236}">
                <a16:creationId xmlns:a16="http://schemas.microsoft.com/office/drawing/2014/main" id="{3F44B2BB-AFF8-7EC5-5333-BC6C3E7C76C1}"/>
              </a:ext>
            </a:extLst>
          </p:cNvPr>
          <p:cNvSpPr/>
          <p:nvPr/>
        </p:nvSpPr>
        <p:spPr>
          <a:xfrm>
            <a:off x="5856503" y="5612731"/>
            <a:ext cx="309637" cy="454780"/>
          </a:xfrm>
          <a:prstGeom prst="rightArrow">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dirty="0">
              <a:ln>
                <a:noFill/>
              </a:ln>
              <a:solidFill>
                <a:srgbClr val="F5C7BB"/>
              </a:solidFill>
              <a:effectLst/>
              <a:uLnTx/>
              <a:uFillTx/>
              <a:latin typeface="UTM Avo" panose="02040603050506020204" pitchFamily="18" charset="0"/>
              <a:ea typeface="+mn-ea"/>
              <a:cs typeface="+mn-cs"/>
              <a:sym typeface="Arial"/>
            </a:endParaRPr>
          </a:p>
        </p:txBody>
      </p:sp>
      <p:sp>
        <p:nvSpPr>
          <p:cNvPr id="18" name="Rectangle: Rounded Corners 17">
            <a:extLst>
              <a:ext uri="{FF2B5EF4-FFF2-40B4-BE49-F238E27FC236}">
                <a16:creationId xmlns:a16="http://schemas.microsoft.com/office/drawing/2014/main" id="{7BC017B8-2BFD-12E6-9916-3E46898B9779}"/>
              </a:ext>
            </a:extLst>
          </p:cNvPr>
          <p:cNvSpPr/>
          <p:nvPr/>
        </p:nvSpPr>
        <p:spPr>
          <a:xfrm>
            <a:off x="6320959" y="5023944"/>
            <a:ext cx="5691664" cy="1632355"/>
          </a:xfrm>
          <a:prstGeom prst="roundRect">
            <a:avLst>
              <a:gd name="adj" fmla="val 9048"/>
            </a:avLst>
          </a:prstGeom>
          <a:solidFill>
            <a:srgbClr val="FFFFFF"/>
          </a:solidFill>
          <a:ln w="19050" cap="flat" cmpd="sng" algn="ctr">
            <a:solidFill>
              <a:srgbClr val="A75441">
                <a:lumMod val="60000"/>
                <a:lumOff val="40000"/>
              </a:srgbClr>
            </a:solidFill>
            <a:prstDash val="solid"/>
          </a:ln>
          <a:effectLst/>
        </p:spPr>
        <p:txBody>
          <a:bodyPr rtlCol="0" anchor="ctr"/>
          <a:lstStyle/>
          <a:p>
            <a:pPr algn="just">
              <a:lnSpc>
                <a:spcPct val="150000"/>
              </a:lnSpc>
              <a:buClr>
                <a:srgbClr val="000000"/>
              </a:buClr>
            </a:pPr>
            <a:r>
              <a:rPr lang="vi-VN" sz="2400" kern="0" dirty="0">
                <a:solidFill>
                  <a:srgbClr val="000000"/>
                </a:solidFill>
                <a:latin typeface="UTM Avo" panose="02040603050506020204" pitchFamily="18" charset="0"/>
                <a:sym typeface="Arial"/>
              </a:rPr>
              <a:t>Quân ta đã buộc dây, chèn pháo, cùng nhau kéo các khẩu pháo vượt qua núi, dốc, địa hình hiểm trở</a:t>
            </a:r>
            <a:r>
              <a:rPr lang="en-US" sz="2400" kern="0" dirty="0">
                <a:solidFill>
                  <a:srgbClr val="000000"/>
                </a:solidFill>
                <a:latin typeface="UTM Avo" panose="02040603050506020204" pitchFamily="18" charset="0"/>
                <a:sym typeface="Arial"/>
              </a:rPr>
              <a:t>.</a:t>
            </a:r>
          </a:p>
        </p:txBody>
      </p:sp>
    </p:spTree>
    <p:extLst>
      <p:ext uri="{BB962C8B-B14F-4D97-AF65-F5344CB8AC3E}">
        <p14:creationId xmlns:p14="http://schemas.microsoft.com/office/powerpoint/2010/main" val="3261622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3DBAA-B4A9-B81E-0491-C6914A7BCAA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38287E8-AFCE-AC0D-A64D-A11C14CC525D}"/>
              </a:ext>
            </a:extLst>
          </p:cNvPr>
          <p:cNvSpPr/>
          <p:nvPr/>
        </p:nvSpPr>
        <p:spPr>
          <a:xfrm>
            <a:off x="614080" y="2961670"/>
            <a:ext cx="4891313" cy="2647309"/>
          </a:xfrm>
          <a:prstGeom prst="roundRect">
            <a:avLst>
              <a:gd name="adj" fmla="val 9048"/>
            </a:avLst>
          </a:prstGeom>
          <a:solidFill>
            <a:srgbClr val="FFFFFF"/>
          </a:solidFill>
          <a:ln w="19050" cap="flat" cmpd="sng" algn="ctr">
            <a:solidFill>
              <a:srgbClr val="A75441">
                <a:lumMod val="60000"/>
                <a:lumOff val="40000"/>
              </a:srgbClr>
            </a:solidFill>
            <a:prstDash val="solid"/>
          </a:ln>
          <a:effectLst/>
        </p:spPr>
        <p:txBody>
          <a:bodyPr rtlCol="0" anchor="ctr"/>
          <a:lstStyle/>
          <a:p>
            <a:pPr lvl="0" algn="just">
              <a:lnSpc>
                <a:spcPct val="150000"/>
              </a:lnSpc>
              <a:buClr>
                <a:srgbClr val="000000"/>
              </a:buClr>
            </a:pPr>
            <a:r>
              <a:rPr lang="en-US" sz="2400" kern="0">
                <a:solidFill>
                  <a:srgbClr val="000000"/>
                </a:solidFill>
                <a:latin typeface="UTM Avo" panose="02040603050506020204" pitchFamily="18" charset="0"/>
                <a:sym typeface="Arial"/>
              </a:rPr>
              <a:t>Các em hãy đọc câu chuyện “Bế Văn Đàn lấy thân mình làm giá súng” SGK tr.69 và kể lại theo các từ gợi ý sau: </a:t>
            </a:r>
            <a:endParaRPr lang="en-US" sz="2400" kern="0" dirty="0">
              <a:solidFill>
                <a:srgbClr val="000000"/>
              </a:solidFill>
              <a:latin typeface="UTM Avo" panose="02040603050506020204" pitchFamily="18" charset="0"/>
              <a:sym typeface="Arial"/>
            </a:endParaRPr>
          </a:p>
        </p:txBody>
      </p:sp>
      <p:sp>
        <p:nvSpPr>
          <p:cNvPr id="3" name="Freeform 10">
            <a:extLst>
              <a:ext uri="{FF2B5EF4-FFF2-40B4-BE49-F238E27FC236}">
                <a16:creationId xmlns:a16="http://schemas.microsoft.com/office/drawing/2014/main" id="{5879FF47-4C3E-C6D0-661A-8616639A5330}"/>
              </a:ext>
            </a:extLst>
          </p:cNvPr>
          <p:cNvSpPr/>
          <p:nvPr/>
        </p:nvSpPr>
        <p:spPr>
          <a:xfrm>
            <a:off x="2537078" y="2131700"/>
            <a:ext cx="988164" cy="98816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50800" dist="38100" dir="8100000" algn="tr" rotWithShape="0">
              <a:prstClr val="black">
                <a:alpha val="40000"/>
              </a:prstClr>
            </a:outerShdw>
          </a:effectLst>
        </p:spPr>
        <p:txBody>
          <a:bodyPr/>
          <a:lstStyle/>
          <a:p>
            <a:pPr>
              <a:buClr>
                <a:srgbClr val="000000"/>
              </a:buClr>
              <a:buFont typeface="Arial"/>
              <a:buNone/>
            </a:pPr>
            <a:endParaRPr lang="vi-VN" sz="2400" kern="0" dirty="0">
              <a:solidFill>
                <a:srgbClr val="000000"/>
              </a:solidFill>
              <a:cs typeface="Arial"/>
              <a:sym typeface="Arial"/>
            </a:endParaRPr>
          </a:p>
        </p:txBody>
      </p:sp>
      <p:pic>
        <p:nvPicPr>
          <p:cNvPr id="4" name="Picture 3">
            <a:extLst>
              <a:ext uri="{FF2B5EF4-FFF2-40B4-BE49-F238E27FC236}">
                <a16:creationId xmlns:a16="http://schemas.microsoft.com/office/drawing/2014/main" id="{0477201D-07D5-EF55-1EAA-47FD1381E7AF}"/>
              </a:ext>
            </a:extLst>
          </p:cNvPr>
          <p:cNvPicPr>
            <a:picLocks noChangeAspect="1"/>
          </p:cNvPicPr>
          <p:nvPr/>
        </p:nvPicPr>
        <p:blipFill>
          <a:blip r:embed="rId4"/>
          <a:stretch>
            <a:fillRect/>
          </a:stretch>
        </p:blipFill>
        <p:spPr>
          <a:xfrm>
            <a:off x="6096000" y="1963160"/>
            <a:ext cx="4969747" cy="4705351"/>
          </a:xfrm>
          <a:prstGeom prst="rect">
            <a:avLst/>
          </a:prstGeom>
        </p:spPr>
      </p:pic>
    </p:spTree>
    <p:extLst>
      <p:ext uri="{BB962C8B-B14F-4D97-AF65-F5344CB8AC3E}">
        <p14:creationId xmlns:p14="http://schemas.microsoft.com/office/powerpoint/2010/main" val="129662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F18D4-49C0-CB89-E5AA-E757CF86E72A}"/>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9A5E1640-76CD-7A26-3DAD-CC81B75C118D}"/>
              </a:ext>
            </a:extLst>
          </p:cNvPr>
          <p:cNvSpPr/>
          <p:nvPr/>
        </p:nvSpPr>
        <p:spPr>
          <a:xfrm>
            <a:off x="1032787" y="2129377"/>
            <a:ext cx="2798064" cy="1216152"/>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vi-VN" sz="2400" kern="0" dirty="0">
                <a:solidFill>
                  <a:srgbClr val="000000"/>
                </a:solidFill>
                <a:latin typeface="UTM Avo" panose="02040603050506020204" pitchFamily="18" charset="0"/>
                <a:sym typeface="Arial"/>
              </a:rPr>
              <a:t>Năm 1953</a:t>
            </a:r>
            <a:endParaRPr lang="en-US" sz="2400" kern="0" dirty="0">
              <a:solidFill>
                <a:srgbClr val="000000"/>
              </a:solidFill>
              <a:latin typeface="UTM Avo" panose="02040603050506020204" pitchFamily="18" charset="0"/>
              <a:sym typeface="Arial"/>
            </a:endParaRPr>
          </a:p>
        </p:txBody>
      </p:sp>
      <p:sp>
        <p:nvSpPr>
          <p:cNvPr id="6" name="Rectangle: Rounded Corners 5">
            <a:extLst>
              <a:ext uri="{FF2B5EF4-FFF2-40B4-BE49-F238E27FC236}">
                <a16:creationId xmlns:a16="http://schemas.microsoft.com/office/drawing/2014/main" id="{8CD3263A-2988-7852-15A8-B23E359C8F8D}"/>
              </a:ext>
            </a:extLst>
          </p:cNvPr>
          <p:cNvSpPr/>
          <p:nvPr/>
        </p:nvSpPr>
        <p:spPr>
          <a:xfrm>
            <a:off x="1032787" y="3512471"/>
            <a:ext cx="2798064" cy="1216152"/>
          </a:xfrm>
          <a:prstGeom prst="roundRect">
            <a:avLst/>
          </a:prstGeom>
          <a:solidFill>
            <a:srgbClr val="FFFFFF"/>
          </a:solidFill>
          <a:ln w="25400" cap="flat" cmpd="sng" algn="ctr">
            <a:solidFill>
              <a:srgbClr val="000000"/>
            </a:solidFill>
            <a:prstDash val="solid"/>
          </a:ln>
          <a:effectLst/>
        </p:spPr>
        <p:txBody>
          <a:bodyPr rtlCol="0" anchor="ctr"/>
          <a:lstStyle/>
          <a:p>
            <a:pPr marR="0" lvl="0" indent="0" algn="ctr" fontAlgn="auto">
              <a:lnSpc>
                <a:spcPct val="150000"/>
              </a:lnSpc>
              <a:spcBef>
                <a:spcPts val="0"/>
              </a:spcBef>
              <a:spcAft>
                <a:spcPts val="1333"/>
              </a:spcAft>
              <a:buClr>
                <a:srgbClr val="000000"/>
              </a:buClr>
              <a:buSzTx/>
              <a:buFont typeface="Arial"/>
              <a:buNone/>
              <a:tabLst/>
              <a:defRPr/>
            </a:pPr>
            <a:r>
              <a:rPr lang="vi-VN" sz="2400" kern="0" dirty="0">
                <a:solidFill>
                  <a:srgbClr val="000000"/>
                </a:solidFill>
                <a:latin typeface="UTM Avo" panose="02040603050506020204" pitchFamily="18" charset="0"/>
                <a:sym typeface="Arial"/>
              </a:rPr>
              <a:t>Chu Văn Pù </a:t>
            </a:r>
            <a:endParaRPr lang="en-US" sz="2400" kern="0" dirty="0">
              <a:solidFill>
                <a:srgbClr val="000000"/>
              </a:solidFill>
              <a:latin typeface="UTM Avo" panose="02040603050506020204" pitchFamily="18" charset="0"/>
              <a:sym typeface="Arial"/>
            </a:endParaRPr>
          </a:p>
        </p:txBody>
      </p:sp>
      <p:sp>
        <p:nvSpPr>
          <p:cNvPr id="7" name="Rectangle: Rounded Corners 6">
            <a:extLst>
              <a:ext uri="{FF2B5EF4-FFF2-40B4-BE49-F238E27FC236}">
                <a16:creationId xmlns:a16="http://schemas.microsoft.com/office/drawing/2014/main" id="{6A821372-484F-4E03-4D46-987EA3465818}"/>
              </a:ext>
            </a:extLst>
          </p:cNvPr>
          <p:cNvSpPr/>
          <p:nvPr/>
        </p:nvSpPr>
        <p:spPr>
          <a:xfrm>
            <a:off x="4711019" y="3512471"/>
            <a:ext cx="2798064" cy="1216152"/>
          </a:xfrm>
          <a:prstGeom prst="roundRect">
            <a:avLst/>
          </a:prstGeom>
          <a:solidFill>
            <a:srgbClr val="FFFFFF"/>
          </a:solidFill>
          <a:ln w="25400" cap="flat" cmpd="sng" algn="ctr">
            <a:solidFill>
              <a:srgbClr val="000000"/>
            </a:solidFill>
            <a:prstDash val="solid"/>
          </a:ln>
          <a:effectLst/>
        </p:spPr>
        <p:txBody>
          <a:bodyPr rtlCol="0" anchor="ctr"/>
          <a:lstStyle/>
          <a:p>
            <a:pPr algn="ctr">
              <a:lnSpc>
                <a:spcPct val="150000"/>
              </a:lnSpc>
              <a:spcAft>
                <a:spcPts val="1333"/>
              </a:spcAft>
              <a:buClr>
                <a:srgbClr val="000000"/>
              </a:buClr>
            </a:pPr>
            <a:r>
              <a:rPr lang="vi-VN" sz="2400" kern="0" dirty="0">
                <a:solidFill>
                  <a:srgbClr val="000000"/>
                </a:solidFill>
                <a:latin typeface="UTM Avo" panose="02040603050506020204" pitchFamily="18" charset="0"/>
                <a:sym typeface="Arial"/>
              </a:rPr>
              <a:t>Đặt khẩu súng trung liên lên vai</a:t>
            </a:r>
            <a:endParaRPr lang="en-US" sz="2400" kern="0" dirty="0">
              <a:solidFill>
                <a:srgbClr val="000000"/>
              </a:solidFill>
              <a:latin typeface="UTM Avo" panose="02040603050506020204" pitchFamily="18" charset="0"/>
              <a:sym typeface="Arial"/>
            </a:endParaRPr>
          </a:p>
        </p:txBody>
      </p:sp>
      <p:sp>
        <p:nvSpPr>
          <p:cNvPr id="8" name="Rectangle: Rounded Corners 7">
            <a:extLst>
              <a:ext uri="{FF2B5EF4-FFF2-40B4-BE49-F238E27FC236}">
                <a16:creationId xmlns:a16="http://schemas.microsoft.com/office/drawing/2014/main" id="{502F4CA1-A66E-9AB8-C722-B29A15DE6EE0}"/>
              </a:ext>
            </a:extLst>
          </p:cNvPr>
          <p:cNvSpPr/>
          <p:nvPr/>
        </p:nvSpPr>
        <p:spPr>
          <a:xfrm>
            <a:off x="8404532" y="3512471"/>
            <a:ext cx="2798064" cy="1216152"/>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vi-VN" sz="2400" kern="0" dirty="0">
                <a:solidFill>
                  <a:srgbClr val="000000"/>
                </a:solidFill>
                <a:latin typeface="UTM Avo" panose="02040603050506020204" pitchFamily="18" charset="0"/>
                <a:sym typeface="Arial"/>
              </a:rPr>
              <a:t>Hi sinh </a:t>
            </a:r>
            <a:endParaRPr lang="en-US" sz="2400" kern="0" dirty="0">
              <a:solidFill>
                <a:srgbClr val="000000"/>
              </a:solidFill>
              <a:latin typeface="UTM Avo" panose="02040603050506020204" pitchFamily="18" charset="0"/>
              <a:sym typeface="Arial"/>
            </a:endParaRPr>
          </a:p>
        </p:txBody>
      </p:sp>
      <p:sp>
        <p:nvSpPr>
          <p:cNvPr id="9" name="Rectangle: Rounded Corners 8">
            <a:extLst>
              <a:ext uri="{FF2B5EF4-FFF2-40B4-BE49-F238E27FC236}">
                <a16:creationId xmlns:a16="http://schemas.microsoft.com/office/drawing/2014/main" id="{7DA4CC83-4B1C-42AE-236B-BA8BB0726422}"/>
              </a:ext>
            </a:extLst>
          </p:cNvPr>
          <p:cNvSpPr/>
          <p:nvPr/>
        </p:nvSpPr>
        <p:spPr>
          <a:xfrm>
            <a:off x="4695368" y="4916322"/>
            <a:ext cx="2798064" cy="1216152"/>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Do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dự</a:t>
            </a:r>
            <a:endPar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sp>
        <p:nvSpPr>
          <p:cNvPr id="10" name="Rectangle: Rounded Corners 9">
            <a:extLst>
              <a:ext uri="{FF2B5EF4-FFF2-40B4-BE49-F238E27FC236}">
                <a16:creationId xmlns:a16="http://schemas.microsoft.com/office/drawing/2014/main" id="{1E91DCFE-EF78-A855-CD7C-8177E76ECEA5}"/>
              </a:ext>
            </a:extLst>
          </p:cNvPr>
          <p:cNvSpPr/>
          <p:nvPr/>
        </p:nvSpPr>
        <p:spPr>
          <a:xfrm>
            <a:off x="1032787" y="4916322"/>
            <a:ext cx="2798064" cy="1216152"/>
          </a:xfrm>
          <a:prstGeom prst="roundRect">
            <a:avLst/>
          </a:prstGeom>
          <a:solidFill>
            <a:srgbClr val="FFFFFF"/>
          </a:solidFill>
          <a:ln w="25400" cap="flat" cmpd="sng" algn="ctr">
            <a:solidFill>
              <a:srgbClr val="000000"/>
            </a:solidFill>
            <a:prstDash val="solid"/>
          </a:ln>
          <a:effectLst/>
        </p:spPr>
        <p:txBody>
          <a:bodyPr rtlCol="0" anchor="ctr"/>
          <a:lstStyle/>
          <a:p>
            <a:pPr marR="0" lvl="0" indent="0" algn="ctr" fontAlgn="auto">
              <a:lnSpc>
                <a:spcPct val="150000"/>
              </a:lnSpc>
              <a:spcBef>
                <a:spcPts val="0"/>
              </a:spcBef>
              <a:spcAft>
                <a:spcPts val="1333"/>
              </a:spcAft>
              <a:buClr>
                <a:srgbClr val="000000"/>
              </a:buClr>
              <a:buSzTx/>
              <a:buFont typeface="Arial"/>
              <a:buNone/>
              <a:tabLst/>
              <a:defRPr/>
            </a:pPr>
            <a:r>
              <a:rPr lang="vi-VN" sz="2400" kern="0" dirty="0">
                <a:solidFill>
                  <a:srgbClr val="000000"/>
                </a:solidFill>
                <a:latin typeface="UTM Avo" panose="02040603050506020204" pitchFamily="18" charset="0"/>
                <a:sym typeface="Arial"/>
              </a:rPr>
              <a:t>Chưa bắn được </a:t>
            </a:r>
            <a:endParaRPr lang="en-US" sz="2400" kern="0" dirty="0">
              <a:solidFill>
                <a:srgbClr val="000000"/>
              </a:solidFill>
              <a:latin typeface="UTM Avo" panose="02040603050506020204" pitchFamily="18" charset="0"/>
              <a:sym typeface="Arial"/>
            </a:endParaRPr>
          </a:p>
        </p:txBody>
      </p:sp>
      <p:sp>
        <p:nvSpPr>
          <p:cNvPr id="11" name="Rectangle: Rounded Corners 10">
            <a:extLst>
              <a:ext uri="{FF2B5EF4-FFF2-40B4-BE49-F238E27FC236}">
                <a16:creationId xmlns:a16="http://schemas.microsoft.com/office/drawing/2014/main" id="{4C01F9C6-5596-8A1D-500A-F92D9879B17F}"/>
              </a:ext>
            </a:extLst>
          </p:cNvPr>
          <p:cNvSpPr/>
          <p:nvPr/>
        </p:nvSpPr>
        <p:spPr>
          <a:xfrm>
            <a:off x="4711019" y="2129377"/>
            <a:ext cx="2798064" cy="1216152"/>
          </a:xfrm>
          <a:prstGeom prst="roundRect">
            <a:avLst/>
          </a:prstGeom>
          <a:solidFill>
            <a:srgbClr val="FFFFFF"/>
          </a:solidFill>
          <a:ln w="25400" cap="flat" cmpd="sng" algn="ctr">
            <a:solidFill>
              <a:srgbClr val="000000"/>
            </a:solidFill>
            <a:prstDash val="solid"/>
          </a:ln>
          <a:effectLst/>
        </p:spPr>
        <p:txBody>
          <a:bodyPr rtlCol="0" anchor="ctr"/>
          <a:lstStyle/>
          <a:p>
            <a:pPr algn="ctr">
              <a:buClr>
                <a:srgbClr val="000000"/>
              </a:buClr>
            </a:pPr>
            <a:r>
              <a:rPr lang="vi-VN" sz="2400" kern="0" dirty="0">
                <a:solidFill>
                  <a:srgbClr val="000000"/>
                </a:solidFill>
                <a:latin typeface="UTM Avo" panose="02040603050506020204" pitchFamily="18" charset="0"/>
                <a:sym typeface="Arial"/>
              </a:rPr>
              <a:t>Bế Văn Đàn </a:t>
            </a:r>
            <a:endParaRPr lang="en-US" sz="2400" kern="0" dirty="0">
              <a:solidFill>
                <a:srgbClr val="000000"/>
              </a:solidFill>
              <a:latin typeface="UTM Avo" panose="02040603050506020204" pitchFamily="18" charset="0"/>
              <a:sym typeface="Arial"/>
            </a:endParaRPr>
          </a:p>
        </p:txBody>
      </p:sp>
      <p:sp>
        <p:nvSpPr>
          <p:cNvPr id="12" name="Rectangle: Rounded Corners 11">
            <a:extLst>
              <a:ext uri="{FF2B5EF4-FFF2-40B4-BE49-F238E27FC236}">
                <a16:creationId xmlns:a16="http://schemas.microsoft.com/office/drawing/2014/main" id="{E1C36DFE-038C-0583-A371-BA700A71F411}"/>
              </a:ext>
            </a:extLst>
          </p:cNvPr>
          <p:cNvSpPr/>
          <p:nvPr/>
        </p:nvSpPr>
        <p:spPr>
          <a:xfrm>
            <a:off x="8404532" y="2129377"/>
            <a:ext cx="2798064" cy="1216152"/>
          </a:xfrm>
          <a:prstGeom prst="round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Hai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tay</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ghì</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chặt</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chân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súng</a:t>
            </a:r>
            <a:endPar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endParaRPr>
          </a:p>
        </p:txBody>
      </p:sp>
      <p:pic>
        <p:nvPicPr>
          <p:cNvPr id="13" name="Picture 14">
            <a:extLst>
              <a:ext uri="{FF2B5EF4-FFF2-40B4-BE49-F238E27FC236}">
                <a16:creationId xmlns:a16="http://schemas.microsoft.com/office/drawing/2014/main" id="{5C3E4BB8-2AE9-031A-D284-7A8725B21228}"/>
              </a:ext>
            </a:extLst>
          </p:cNvPr>
          <p:cNvPicPr>
            <a:picLocks noChangeAspect="1"/>
          </p:cNvPicPr>
          <p:nvPr/>
        </p:nvPicPr>
        <p:blipFill>
          <a:blip r:embed="rId2"/>
          <a:srcRect/>
          <a:stretch>
            <a:fillRect/>
          </a:stretch>
        </p:blipFill>
        <p:spPr>
          <a:xfrm>
            <a:off x="9809825" y="4833829"/>
            <a:ext cx="2382175" cy="2336516"/>
          </a:xfrm>
          <a:prstGeom prst="rect">
            <a:avLst/>
          </a:prstGeom>
        </p:spPr>
      </p:pic>
    </p:spTree>
    <p:extLst>
      <p:ext uri="{BB962C8B-B14F-4D97-AF65-F5344CB8AC3E}">
        <p14:creationId xmlns:p14="http://schemas.microsoft.com/office/powerpoint/2010/main" val="936412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85574-C37D-C360-6F86-DD71460101F1}"/>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9FF04834-51E6-14D6-D268-D4A863D74254}"/>
              </a:ext>
            </a:extLst>
          </p:cNvPr>
          <p:cNvSpPr txBox="1"/>
          <p:nvPr/>
        </p:nvSpPr>
        <p:spPr>
          <a:xfrm>
            <a:off x="264874" y="1628260"/>
            <a:ext cx="7283751" cy="3891835"/>
          </a:xfrm>
          <a:prstGeom prst="rect">
            <a:avLst/>
          </a:prstGeom>
          <a:noFill/>
        </p:spPr>
        <p:txBody>
          <a:bodyPr wrap="square">
            <a:spAutoFit/>
          </a:bodyPr>
          <a:lstStyle/>
          <a:p>
            <a:pPr marL="457189" indent="-457189" algn="just">
              <a:lnSpc>
                <a:spcPct val="150000"/>
              </a:lnSpc>
              <a:buClr>
                <a:srgbClr val="000000"/>
              </a:buClr>
              <a:buFont typeface="Arial" panose="020B0604020202020204" pitchFamily="34" charset="0"/>
              <a:buChar char="•"/>
            </a:pPr>
            <a:r>
              <a:rPr lang="vi-VN" sz="2400" kern="0" dirty="0">
                <a:solidFill>
                  <a:srgbClr val="000000"/>
                </a:solidFill>
                <a:latin typeface="UTM Avo" panose="02040603050506020204" pitchFamily="18" charset="0"/>
                <a:cs typeface="Arial"/>
                <a:sym typeface="Arial"/>
              </a:rPr>
              <a:t>Năm 1953, trận chiến ở Mường Pồn, súng của đồng chí Chu Văn Pù chưa bắn được vì không có chỗ kê súng. </a:t>
            </a:r>
          </a:p>
          <a:p>
            <a:pPr marL="457189" indent="-457189" algn="just">
              <a:lnSpc>
                <a:spcPct val="150000"/>
              </a:lnSpc>
              <a:buClr>
                <a:srgbClr val="000000"/>
              </a:buClr>
              <a:buFont typeface="Arial" panose="020B0604020202020204" pitchFamily="34" charset="0"/>
              <a:buChar char="•"/>
            </a:pPr>
            <a:r>
              <a:rPr lang="vi-VN" sz="2400" kern="0" dirty="0">
                <a:solidFill>
                  <a:srgbClr val="000000"/>
                </a:solidFill>
                <a:latin typeface="UTM Avo" panose="02040603050506020204" pitchFamily="18" charset="0"/>
                <a:cs typeface="Arial"/>
                <a:sym typeface="Arial"/>
              </a:rPr>
              <a:t>Bế Văn Đàn đã đặt khẩu súng trung liên lên vai, lấy mình làm giá súng để tiêu diệt địch.</a:t>
            </a:r>
          </a:p>
          <a:p>
            <a:pPr marL="457189" indent="-457189" algn="just">
              <a:lnSpc>
                <a:spcPct val="150000"/>
              </a:lnSpc>
              <a:buClr>
                <a:srgbClr val="000000"/>
              </a:buClr>
              <a:buFont typeface="Arial" panose="020B0604020202020204" pitchFamily="34" charset="0"/>
              <a:buChar char="•"/>
            </a:pPr>
            <a:r>
              <a:rPr lang="vi-VN" sz="2400" kern="0" dirty="0">
                <a:solidFill>
                  <a:srgbClr val="000000"/>
                </a:solidFill>
                <a:latin typeface="UTM Avo" panose="02040603050506020204" pitchFamily="18" charset="0"/>
                <a:cs typeface="Arial"/>
                <a:sym typeface="Arial"/>
              </a:rPr>
              <a:t>Đồng chí Pù do dự, anh Đàn nói “Kẻ thù trước mặt, đồng chí thương tôi thì bắn đi!”. </a:t>
            </a:r>
          </a:p>
        </p:txBody>
      </p:sp>
      <p:sp>
        <p:nvSpPr>
          <p:cNvPr id="20" name="Rectangle: Rounded Corners 19">
            <a:extLst>
              <a:ext uri="{FF2B5EF4-FFF2-40B4-BE49-F238E27FC236}">
                <a16:creationId xmlns:a16="http://schemas.microsoft.com/office/drawing/2014/main" id="{ECE123A4-57BA-4996-CDFE-71C5209E818B}"/>
              </a:ext>
            </a:extLst>
          </p:cNvPr>
          <p:cNvSpPr/>
          <p:nvPr/>
        </p:nvSpPr>
        <p:spPr>
          <a:xfrm>
            <a:off x="1472878" y="5520095"/>
            <a:ext cx="5805713" cy="1142732"/>
          </a:xfrm>
          <a:prstGeom prst="roundRect">
            <a:avLst>
              <a:gd name="adj" fmla="val 9048"/>
            </a:avLst>
          </a:prstGeom>
          <a:solidFill>
            <a:srgbClr val="FFFFFF"/>
          </a:solidFill>
          <a:ln w="19050" cap="flat" cmpd="sng" algn="ctr">
            <a:solidFill>
              <a:srgbClr val="A75441">
                <a:lumMod val="60000"/>
                <a:lumOff val="40000"/>
              </a:srgbClr>
            </a:solidFill>
            <a:prstDash val="solid"/>
          </a:ln>
          <a:effectLst/>
        </p:spPr>
        <p:txBody>
          <a:bodyPr rtlCol="0" anchor="ct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Anh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Bế</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Văn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Đàn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đã</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hi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sinh</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khi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hai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tay</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vẫn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ghì</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chặt</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chân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súng</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trên</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vai</a:t>
            </a:r>
            <a:r>
              <a:rPr kumimoji="0" lang="en-US" sz="2400" b="0"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p>
        </p:txBody>
      </p:sp>
      <p:sp>
        <p:nvSpPr>
          <p:cNvPr id="21" name="Arrow: Right 20">
            <a:extLst>
              <a:ext uri="{FF2B5EF4-FFF2-40B4-BE49-F238E27FC236}">
                <a16:creationId xmlns:a16="http://schemas.microsoft.com/office/drawing/2014/main" id="{826C7FFD-F0CA-4DEC-2FB7-CFEEC408CE61}"/>
              </a:ext>
            </a:extLst>
          </p:cNvPr>
          <p:cNvSpPr/>
          <p:nvPr/>
        </p:nvSpPr>
        <p:spPr>
          <a:xfrm>
            <a:off x="713908" y="5752064"/>
            <a:ext cx="647096" cy="668534"/>
          </a:xfrm>
          <a:prstGeom prst="rightArrow">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dirty="0">
              <a:ln>
                <a:noFill/>
              </a:ln>
              <a:solidFill>
                <a:srgbClr val="F5C7BB"/>
              </a:solidFill>
              <a:effectLst/>
              <a:uLnTx/>
              <a:uFillTx/>
              <a:latin typeface="UTM Avo" panose="02040603050506020204" pitchFamily="18" charset="0"/>
              <a:ea typeface="+mn-ea"/>
              <a:cs typeface="+mn-cs"/>
              <a:sym typeface="Arial"/>
            </a:endParaRPr>
          </a:p>
        </p:txBody>
      </p:sp>
      <p:pic>
        <p:nvPicPr>
          <p:cNvPr id="22" name="Picture 21">
            <a:extLst>
              <a:ext uri="{FF2B5EF4-FFF2-40B4-BE49-F238E27FC236}">
                <a16:creationId xmlns:a16="http://schemas.microsoft.com/office/drawing/2014/main" id="{5A06E231-9061-509E-E3D6-D3EDE97EC97B}"/>
              </a:ext>
            </a:extLst>
          </p:cNvPr>
          <p:cNvPicPr/>
          <p:nvPr/>
        </p:nvPicPr>
        <p:blipFill>
          <a:blip r:embed="rId2"/>
          <a:stretch>
            <a:fillRect/>
          </a:stretch>
        </p:blipFill>
        <p:spPr>
          <a:xfrm>
            <a:off x="7881949" y="1439022"/>
            <a:ext cx="3853560" cy="4647309"/>
          </a:xfrm>
          <a:prstGeom prst="rect">
            <a:avLst/>
          </a:prstGeom>
        </p:spPr>
      </p:pic>
      <p:sp>
        <p:nvSpPr>
          <p:cNvPr id="23" name="TextBox 22">
            <a:extLst>
              <a:ext uri="{FF2B5EF4-FFF2-40B4-BE49-F238E27FC236}">
                <a16:creationId xmlns:a16="http://schemas.microsoft.com/office/drawing/2014/main" id="{D51FA6DA-6209-E282-243C-6E79A9BD9C4B}"/>
              </a:ext>
            </a:extLst>
          </p:cNvPr>
          <p:cNvSpPr txBox="1"/>
          <p:nvPr/>
        </p:nvSpPr>
        <p:spPr>
          <a:xfrm>
            <a:off x="8310144" y="6086331"/>
            <a:ext cx="2989943" cy="400110"/>
          </a:xfrm>
          <a:prstGeom prst="rect">
            <a:avLst/>
          </a:prstGeom>
          <a:noFill/>
        </p:spPr>
        <p:txBody>
          <a:bodyPr wrap="square" rtlCol="0">
            <a:spAutoFit/>
          </a:bodyPr>
          <a:lstStyle/>
          <a:p>
            <a:pPr algn="ctr">
              <a:buClr>
                <a:srgbClr val="000000"/>
              </a:buClr>
              <a:buFont typeface="Arial"/>
              <a:buNone/>
            </a:pPr>
            <a:r>
              <a:rPr lang="en-US" sz="2000" b="1" i="1" kern="0" dirty="0">
                <a:solidFill>
                  <a:srgbClr val="000000"/>
                </a:solidFill>
                <a:latin typeface="UTM Avo" panose="02040603050506020204" pitchFamily="18" charset="0"/>
                <a:cs typeface="Arial"/>
                <a:sym typeface="Arial"/>
              </a:rPr>
              <a:t>1931 - 1953</a:t>
            </a:r>
          </a:p>
        </p:txBody>
      </p:sp>
    </p:spTree>
    <p:extLst>
      <p:ext uri="{BB962C8B-B14F-4D97-AF65-F5344CB8AC3E}">
        <p14:creationId xmlns:p14="http://schemas.microsoft.com/office/powerpoint/2010/main" val="24618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fade">
                                      <p:cBhvr>
                                        <p:cTn id="15" dur="500"/>
                                        <p:tgtEl>
                                          <p:spTgt spid="1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xEl>
                                              <p:pRg st="1" end="1"/>
                                            </p:txEl>
                                          </p:spTgt>
                                        </p:tgtEl>
                                        <p:attrNameLst>
                                          <p:attrName>style.visibility</p:attrName>
                                        </p:attrNameLst>
                                      </p:cBhvr>
                                      <p:to>
                                        <p:strVal val="visible"/>
                                      </p:to>
                                    </p:set>
                                    <p:animEffect transition="in" filter="fade">
                                      <p:cBhvr>
                                        <p:cTn id="20" dur="500"/>
                                        <p:tgtEl>
                                          <p:spTgt spid="1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9">
                                            <p:txEl>
                                              <p:pRg st="2" end="2"/>
                                            </p:txEl>
                                          </p:spTgt>
                                        </p:tgtEl>
                                        <p:attrNameLst>
                                          <p:attrName>style.visibility</p:attrName>
                                        </p:attrNameLst>
                                      </p:cBhvr>
                                      <p:to>
                                        <p:strVal val="visible"/>
                                      </p:to>
                                    </p:set>
                                    <p:animEffect transition="in" filter="fade">
                                      <p:cBhvr>
                                        <p:cTn id="25" dur="500"/>
                                        <p:tgtEl>
                                          <p:spTgt spid="1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4EE58-27F7-CA04-A1B1-81E5282AB7A2}"/>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708E91F-8B44-A15B-059F-77DD6505CFA2}"/>
              </a:ext>
            </a:extLst>
          </p:cNvPr>
          <p:cNvSpPr/>
          <p:nvPr/>
        </p:nvSpPr>
        <p:spPr>
          <a:xfrm>
            <a:off x="693190" y="1734207"/>
            <a:ext cx="10805620" cy="4929680"/>
          </a:xfrm>
          <a:prstGeom prst="roundRect">
            <a:avLst>
              <a:gd name="adj" fmla="val 5902"/>
            </a:avLst>
          </a:prstGeom>
          <a:solidFill>
            <a:schemeClr val="accent6">
              <a:lumMod val="20000"/>
              <a:lumOff val="80000"/>
            </a:schemeClr>
          </a:solidFill>
          <a:ln w="25400" cap="flat" cmpd="sng" algn="ctr">
            <a:solidFill>
              <a:srgbClr val="A75441">
                <a:shade val="15000"/>
              </a:srgbClr>
            </a:solidFill>
            <a:prstDash val="solid"/>
          </a:ln>
          <a:effectLst/>
        </p:spPr>
        <p:txBody>
          <a:bodyPr rtlCol="0" anchor="ctr"/>
          <a:lstStyle/>
          <a:p>
            <a:pPr lvl="0" algn="ctr">
              <a:lnSpc>
                <a:spcPct val="150000"/>
              </a:lnSpc>
              <a:buClr>
                <a:srgbClr val="000000"/>
              </a:buClr>
              <a:defRPr/>
            </a:pPr>
            <a:r>
              <a:rPr lang="vi-VN" b="1" kern="0" dirty="0">
                <a:solidFill>
                  <a:srgbClr val="000000"/>
                </a:solidFill>
                <a:latin typeface="UTM Avo" panose="02040603050506020204" pitchFamily="18" charset="0"/>
                <a:ea typeface="UD Digi Kyokasho N-B" panose="02020700000000000000" pitchFamily="17" charset="-128"/>
                <a:sym typeface="Arial"/>
              </a:rPr>
              <a:t>Bế Văn Đàn lấy thân mình làm giá súng</a:t>
            </a:r>
          </a:p>
          <a:p>
            <a:pPr lvl="0" algn="just">
              <a:lnSpc>
                <a:spcPct val="150000"/>
              </a:lnSpc>
              <a:buClr>
                <a:srgbClr val="000000"/>
              </a:buClr>
              <a:defRPr/>
            </a:pPr>
            <a:r>
              <a:rPr lang="vi-VN" kern="0" dirty="0">
                <a:solidFill>
                  <a:srgbClr val="000000"/>
                </a:solidFill>
                <a:latin typeface="UTM Avo" panose="02040603050506020204" pitchFamily="18" charset="0"/>
                <a:ea typeface="UD Digi Kyokasho N-B" panose="02020700000000000000" pitchFamily="17" charset="-128"/>
                <a:sym typeface="Arial"/>
              </a:rPr>
              <a:t>Bế Văn Đàn (1931 − 1953) là người dân tộc Tày, quê ở huyện Phục </a:t>
            </a:r>
            <a:r>
              <a:rPr lang="vi-VN" kern="0" dirty="0" err="1">
                <a:solidFill>
                  <a:srgbClr val="000000"/>
                </a:solidFill>
                <a:latin typeface="UTM Avo" panose="02040603050506020204" pitchFamily="18" charset="0"/>
                <a:ea typeface="UD Digi Kyokasho N-B" panose="02020700000000000000" pitchFamily="17" charset="-128"/>
                <a:sym typeface="Arial"/>
              </a:rPr>
              <a:t>Hoà</a:t>
            </a:r>
            <a:r>
              <a:rPr lang="vi-VN" kern="0" dirty="0">
                <a:solidFill>
                  <a:srgbClr val="000000"/>
                </a:solidFill>
                <a:latin typeface="UTM Avo" panose="02040603050506020204" pitchFamily="18" charset="0"/>
                <a:ea typeface="UD Digi Kyokasho N-B" panose="02020700000000000000" pitchFamily="17" charset="-128"/>
                <a:sym typeface="Arial"/>
              </a:rPr>
              <a:t> (nay là huyện Quảng Hoà), tỉnh Cao Bằng. </a:t>
            </a:r>
          </a:p>
          <a:p>
            <a:pPr lvl="0" algn="just">
              <a:lnSpc>
                <a:spcPct val="150000"/>
              </a:lnSpc>
              <a:buClr>
                <a:srgbClr val="000000"/>
              </a:buClr>
              <a:defRPr/>
            </a:pPr>
            <a:r>
              <a:rPr lang="vi-VN" kern="0" dirty="0">
                <a:solidFill>
                  <a:srgbClr val="000000"/>
                </a:solidFill>
                <a:latin typeface="UTM Avo" panose="02040603050506020204" pitchFamily="18" charset="0"/>
                <a:ea typeface="UD Digi Kyokasho N-B" panose="02020700000000000000" pitchFamily="17" charset="-128"/>
                <a:sym typeface="Arial"/>
              </a:rPr>
              <a:t>Năm 1953, trong trận chiến ở Mường Pồn, đại đội của anh Bế Văn Đàn thương vong nhiều. Khẩu trung liên của Chu Văn Pù chưa bắn được vì không có chỗ kê súng. Không ngần ngại, Bế Văn Đàn chạy lại cầm khẩu trung liên đặt lên vai mình và hô đồng đội bắn. Anh Pù còn do dự thì Bế Văn Đàn đã nói: “Kẻ thù trước mặt, đồng chí có thương tôi thì bắn đi!’’. Anh Pù nghiến răng nổ súng. </a:t>
            </a:r>
          </a:p>
          <a:p>
            <a:pPr lvl="0" algn="just">
              <a:lnSpc>
                <a:spcPct val="150000"/>
              </a:lnSpc>
              <a:buClr>
                <a:srgbClr val="000000"/>
              </a:buClr>
              <a:defRPr/>
            </a:pPr>
            <a:r>
              <a:rPr lang="vi-VN" kern="0" dirty="0">
                <a:solidFill>
                  <a:srgbClr val="000000"/>
                </a:solidFill>
                <a:latin typeface="UTM Avo" panose="02040603050506020204" pitchFamily="18" charset="0"/>
                <a:ea typeface="UD Digi Kyokasho N-B" panose="02020700000000000000" pitchFamily="17" charset="-128"/>
                <a:sym typeface="Arial"/>
              </a:rPr>
              <a:t>Bế Văn Đàn hi sinh khi hai tay vẫn ghì chặt chân súng trên vai. Anh được Nhà nước truy tặng Huân chương Quân công hạng Nhì và danh hiệu Anh hùng Lực lượng vũ trang nhân dân. </a:t>
            </a:r>
          </a:p>
          <a:p>
            <a:pPr lvl="0" algn="r">
              <a:lnSpc>
                <a:spcPct val="150000"/>
              </a:lnSpc>
              <a:buClr>
                <a:srgbClr val="000000"/>
              </a:buClr>
              <a:defRPr/>
            </a:pPr>
            <a:r>
              <a:rPr lang="vi-VN" sz="1600" i="1" kern="0" dirty="0">
                <a:solidFill>
                  <a:srgbClr val="000000"/>
                </a:solidFill>
                <a:latin typeface="UTM Avo" panose="02040603050506020204" pitchFamily="18" charset="0"/>
                <a:ea typeface="UD Digi Kyokasho N-B" panose="02020700000000000000" pitchFamily="17" charset="-128"/>
                <a:sym typeface="Arial"/>
              </a:rPr>
              <a:t>(Theo Hội đồng Thi đua – Khen thưởng Trung ương, Chân dung anh hùng thời đại Hồ Chí Minh,</a:t>
            </a:r>
          </a:p>
          <a:p>
            <a:pPr lvl="0" algn="r">
              <a:lnSpc>
                <a:spcPct val="150000"/>
              </a:lnSpc>
              <a:buClr>
                <a:srgbClr val="000000"/>
              </a:buClr>
              <a:defRPr/>
            </a:pPr>
            <a:r>
              <a:rPr lang="vi-VN" sz="1600" i="1" kern="0" dirty="0">
                <a:solidFill>
                  <a:srgbClr val="000000"/>
                </a:solidFill>
                <a:latin typeface="UTM Avo" panose="02040603050506020204" pitchFamily="18" charset="0"/>
                <a:ea typeface="UD Digi Kyokasho N-B" panose="02020700000000000000" pitchFamily="17" charset="-128"/>
                <a:sym typeface="Arial"/>
              </a:rPr>
              <a:t>NXB Quân đội nhân dân, Hà Nội, 2001, tr.168)</a:t>
            </a:r>
          </a:p>
        </p:txBody>
      </p:sp>
    </p:spTree>
    <p:extLst>
      <p:ext uri="{BB962C8B-B14F-4D97-AF65-F5344CB8AC3E}">
        <p14:creationId xmlns:p14="http://schemas.microsoft.com/office/powerpoint/2010/main" val="291323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F4A74E-D9F3-F867-35E9-00FCCF32775F}"/>
              </a:ext>
            </a:extLst>
          </p:cNvPr>
          <p:cNvPicPr>
            <a:picLocks noChangeAspect="1"/>
          </p:cNvPicPr>
          <p:nvPr/>
        </p:nvPicPr>
        <p:blipFill>
          <a:blip r:embed="rId2"/>
          <a:stretch>
            <a:fillRect/>
          </a:stretch>
        </p:blipFill>
        <p:spPr>
          <a:xfrm>
            <a:off x="6917743" y="1755395"/>
            <a:ext cx="5060047" cy="4782079"/>
          </a:xfrm>
          <a:prstGeom prst="rect">
            <a:avLst/>
          </a:prstGeom>
        </p:spPr>
      </p:pic>
      <p:sp>
        <p:nvSpPr>
          <p:cNvPr id="2" name="Speech Bubble: Rectangle with Corners Rounded 1">
            <a:extLst>
              <a:ext uri="{FF2B5EF4-FFF2-40B4-BE49-F238E27FC236}">
                <a16:creationId xmlns:a16="http://schemas.microsoft.com/office/drawing/2014/main" id="{9215C746-77B6-2127-3A45-637CB28E5168}"/>
              </a:ext>
            </a:extLst>
          </p:cNvPr>
          <p:cNvSpPr/>
          <p:nvPr/>
        </p:nvSpPr>
        <p:spPr>
          <a:xfrm>
            <a:off x="1583389" y="1843924"/>
            <a:ext cx="5456604" cy="2442765"/>
          </a:xfrm>
          <a:prstGeom prst="wedgeRoundRectCallout">
            <a:avLst>
              <a:gd name="adj1" fmla="val -40723"/>
              <a:gd name="adj2" fmla="val 61042"/>
              <a:gd name="adj3" fmla="val 16667"/>
            </a:avLst>
          </a:prstGeom>
          <a:solidFill>
            <a:schemeClr val="accent6">
              <a:lumMod val="20000"/>
              <a:lumOff val="80000"/>
            </a:schemeClr>
          </a:solidFill>
          <a:ln w="25400" cap="flat" cmpd="sng" algn="ctr">
            <a:solidFill>
              <a:srgbClr val="000000"/>
            </a:solidFill>
            <a:prstDash val="solid"/>
          </a:ln>
          <a:effectLst/>
        </p:spPr>
        <p:txBody>
          <a:bodyPr rtlCol="0" anchor="ctr"/>
          <a:lstStyle/>
          <a:p>
            <a:pPr lvl="0" algn="just">
              <a:lnSpc>
                <a:spcPct val="150000"/>
              </a:lnSpc>
              <a:buClr>
                <a:srgbClr val="000000"/>
              </a:buClr>
            </a:pP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Các</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em</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hãy</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quan</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sát</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sau</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đây</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và</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chia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sẻ</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ít</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nhất</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một</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điều</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em</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biết</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về</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những</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chiếc</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xe</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đạp</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thồ</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và</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chiến</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dịch</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Điện</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Biên</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 </a:t>
            </a:r>
            <a:r>
              <a:rPr lang="en-US" sz="2400" kern="0" dirty="0" err="1">
                <a:latin typeface="UTM Avo" panose="02040603050506020204" pitchFamily="18" charset="0"/>
                <a:ea typeface="SimSun" panose="02010600030101010101" pitchFamily="2" charset="-122"/>
                <a:cs typeface="Times New Roman" panose="02020603050405020304" pitchFamily="18" charset="0"/>
                <a:sym typeface="Arial"/>
              </a:rPr>
              <a:t>Phủ</a:t>
            </a:r>
            <a:r>
              <a:rPr lang="en-US" sz="2400" kern="0" dirty="0">
                <a:latin typeface="UTM Avo" panose="02040603050506020204" pitchFamily="18" charset="0"/>
                <a:ea typeface="SimSun" panose="02010600030101010101" pitchFamily="2" charset="-122"/>
                <a:cs typeface="Times New Roman" panose="02020603050405020304" pitchFamily="18" charset="0"/>
                <a:sym typeface="Arial"/>
              </a:rPr>
              <a:t>?</a:t>
            </a:r>
          </a:p>
        </p:txBody>
      </p:sp>
      <p:sp>
        <p:nvSpPr>
          <p:cNvPr id="4" name="Freeform 10">
            <a:extLst>
              <a:ext uri="{FF2B5EF4-FFF2-40B4-BE49-F238E27FC236}">
                <a16:creationId xmlns:a16="http://schemas.microsoft.com/office/drawing/2014/main" id="{0485066E-6BE6-D414-0ED9-68F0555BFC2B}"/>
              </a:ext>
            </a:extLst>
          </p:cNvPr>
          <p:cNvSpPr/>
          <p:nvPr/>
        </p:nvSpPr>
        <p:spPr>
          <a:xfrm>
            <a:off x="6383355" y="1352667"/>
            <a:ext cx="725310" cy="72531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outerShdw blurRad="50800" dist="38100" dir="8100000" algn="tr" rotWithShape="0">
              <a:prstClr val="black">
                <a:alpha val="40000"/>
              </a:prstClr>
            </a:outerShdw>
          </a:effectLst>
        </p:spPr>
        <p:txBody>
          <a:bodyPr/>
          <a:lstStyle/>
          <a:p>
            <a:pPr>
              <a:buClr>
                <a:srgbClr val="000000"/>
              </a:buClr>
              <a:buFont typeface="Arial"/>
              <a:buNone/>
            </a:pPr>
            <a:endParaRPr lang="vi-VN" sz="2489" kern="0" dirty="0">
              <a:solidFill>
                <a:srgbClr val="000000"/>
              </a:solidFill>
              <a:cs typeface="Arial"/>
              <a:sym typeface="Arial"/>
            </a:endParaRPr>
          </a:p>
        </p:txBody>
      </p:sp>
      <p:pic>
        <p:nvPicPr>
          <p:cNvPr id="5" name="Picture 4">
            <a:extLst>
              <a:ext uri="{FF2B5EF4-FFF2-40B4-BE49-F238E27FC236}">
                <a16:creationId xmlns:a16="http://schemas.microsoft.com/office/drawing/2014/main" id="{F8609AA5-C931-3520-3166-9414974E37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16022" y="3624017"/>
            <a:ext cx="2340748" cy="3233983"/>
          </a:xfrm>
          <a:prstGeom prst="rect">
            <a:avLst/>
          </a:prstGeom>
        </p:spPr>
      </p:pic>
    </p:spTree>
    <p:extLst>
      <p:ext uri="{BB962C8B-B14F-4D97-AF65-F5344CB8AC3E}">
        <p14:creationId xmlns:p14="http://schemas.microsoft.com/office/powerpoint/2010/main" val="3095789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C751D-C206-2EB5-9FC6-F291A57B138F}"/>
            </a:ext>
          </a:extLst>
        </p:cNvPr>
        <p:cNvGrpSpPr/>
        <p:nvPr/>
      </p:nvGrpSpPr>
      <p:grpSpPr>
        <a:xfrm>
          <a:off x="0" y="0"/>
          <a:ext cx="0" cy="0"/>
          <a:chOff x="0" y="0"/>
          <a:chExt cx="0" cy="0"/>
        </a:xfrm>
      </p:grpSpPr>
      <p:pic>
        <p:nvPicPr>
          <p:cNvPr id="2" name="Picture 1" descr="A person in a hat&#10;&#10;Description automatically generated">
            <a:hlinkClick r:id="rId2"/>
            <a:extLst>
              <a:ext uri="{FF2B5EF4-FFF2-40B4-BE49-F238E27FC236}">
                <a16:creationId xmlns:a16="http://schemas.microsoft.com/office/drawing/2014/main" id="{A516A17E-53B5-A62A-D6A0-0AB6B130A3C7}"/>
              </a:ext>
            </a:extLst>
          </p:cNvPr>
          <p:cNvPicPr>
            <a:picLocks noChangeAspect="1"/>
          </p:cNvPicPr>
          <p:nvPr/>
        </p:nvPicPr>
        <p:blipFill>
          <a:blip r:embed="rId3"/>
          <a:stretch>
            <a:fillRect/>
          </a:stretch>
        </p:blipFill>
        <p:spPr>
          <a:xfrm>
            <a:off x="3341028" y="1826790"/>
            <a:ext cx="5509944" cy="4156759"/>
          </a:xfrm>
          <a:prstGeom prst="rect">
            <a:avLst/>
          </a:prstGeom>
        </p:spPr>
      </p:pic>
    </p:spTree>
    <p:extLst>
      <p:ext uri="{BB962C8B-B14F-4D97-AF65-F5344CB8AC3E}">
        <p14:creationId xmlns:p14="http://schemas.microsoft.com/office/powerpoint/2010/main" val="161714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EF7F6D-23BE-3F50-879A-69C51B2BF63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F84421F-316E-C02C-3A26-86DE8BEB5063}"/>
              </a:ext>
            </a:extLst>
          </p:cNvPr>
          <p:cNvPicPr/>
          <p:nvPr/>
        </p:nvPicPr>
        <p:blipFill>
          <a:blip r:embed="rId2"/>
          <a:stretch>
            <a:fillRect/>
          </a:stretch>
        </p:blipFill>
        <p:spPr>
          <a:xfrm>
            <a:off x="1639877" y="2088870"/>
            <a:ext cx="3004456" cy="3929576"/>
          </a:xfrm>
          <a:prstGeom prst="rect">
            <a:avLst/>
          </a:prstGeom>
        </p:spPr>
      </p:pic>
      <p:sp>
        <p:nvSpPr>
          <p:cNvPr id="4" name="TextBox 3">
            <a:extLst>
              <a:ext uri="{FF2B5EF4-FFF2-40B4-BE49-F238E27FC236}">
                <a16:creationId xmlns:a16="http://schemas.microsoft.com/office/drawing/2014/main" id="{D97E7AC1-FD41-BFC6-0192-A1DE30452B07}"/>
              </a:ext>
            </a:extLst>
          </p:cNvPr>
          <p:cNvSpPr txBox="1"/>
          <p:nvPr/>
        </p:nvSpPr>
        <p:spPr>
          <a:xfrm>
            <a:off x="1080895" y="6018446"/>
            <a:ext cx="4122421" cy="449034"/>
          </a:xfrm>
          <a:prstGeom prst="rect">
            <a:avLst/>
          </a:prstGeom>
          <a:noFill/>
        </p:spPr>
        <p:txBody>
          <a:bodyPr wrap="square">
            <a:spAutoFit/>
          </a:bodyPr>
          <a:lstStyle/>
          <a:p>
            <a:pPr algn="ctr">
              <a:lnSpc>
                <a:spcPct val="150000"/>
              </a:lnSpc>
              <a:spcAft>
                <a:spcPts val="1333"/>
              </a:spcAft>
              <a:buClr>
                <a:srgbClr val="000000"/>
              </a:buClr>
              <a:buFont typeface="Arial"/>
              <a:buNone/>
            </a:pPr>
            <a:r>
              <a:rPr lang="en-SG"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Chân</a:t>
            </a:r>
            <a:r>
              <a:rPr lang="en-SG"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dung </a:t>
            </a:r>
            <a:r>
              <a:rPr lang="en-SG"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anh</a:t>
            </a:r>
            <a:r>
              <a:rPr lang="en-SG"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SG"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hùng</a:t>
            </a:r>
            <a:r>
              <a:rPr lang="en-SG"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SG"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Tô</a:t>
            </a:r>
            <a:r>
              <a:rPr lang="en-SG"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SG"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Vĩnh</a:t>
            </a:r>
            <a:r>
              <a:rPr lang="en-SG"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SG"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Diện</a:t>
            </a:r>
            <a:endParaRPr lang="en-US"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endParaRPr>
          </a:p>
        </p:txBody>
      </p:sp>
      <p:pic>
        <p:nvPicPr>
          <p:cNvPr id="5" name="Picture 4">
            <a:extLst>
              <a:ext uri="{FF2B5EF4-FFF2-40B4-BE49-F238E27FC236}">
                <a16:creationId xmlns:a16="http://schemas.microsoft.com/office/drawing/2014/main" id="{2525872A-4B35-5536-687B-5FDC71D4B887}"/>
              </a:ext>
            </a:extLst>
          </p:cNvPr>
          <p:cNvPicPr/>
          <p:nvPr/>
        </p:nvPicPr>
        <p:blipFill>
          <a:blip r:embed="rId3"/>
          <a:stretch>
            <a:fillRect/>
          </a:stretch>
        </p:blipFill>
        <p:spPr>
          <a:xfrm>
            <a:off x="7731200" y="2088870"/>
            <a:ext cx="2890524" cy="3929576"/>
          </a:xfrm>
          <a:prstGeom prst="rect">
            <a:avLst/>
          </a:prstGeom>
        </p:spPr>
      </p:pic>
      <p:sp>
        <p:nvSpPr>
          <p:cNvPr id="6" name="TextBox 5">
            <a:extLst>
              <a:ext uri="{FF2B5EF4-FFF2-40B4-BE49-F238E27FC236}">
                <a16:creationId xmlns:a16="http://schemas.microsoft.com/office/drawing/2014/main" id="{842F4522-3ABB-1DD4-2EED-A2DE57DBD4BD}"/>
              </a:ext>
            </a:extLst>
          </p:cNvPr>
          <p:cNvSpPr txBox="1"/>
          <p:nvPr/>
        </p:nvSpPr>
        <p:spPr>
          <a:xfrm>
            <a:off x="6988685" y="6018446"/>
            <a:ext cx="4375555" cy="449034"/>
          </a:xfrm>
          <a:prstGeom prst="rect">
            <a:avLst/>
          </a:prstGeom>
          <a:noFill/>
        </p:spPr>
        <p:txBody>
          <a:bodyPr wrap="square">
            <a:spAutoFit/>
          </a:bodyPr>
          <a:lstStyle/>
          <a:p>
            <a:pPr algn="ctr">
              <a:lnSpc>
                <a:spcPct val="150000"/>
              </a:lnSpc>
              <a:spcAft>
                <a:spcPts val="1333"/>
              </a:spcAft>
              <a:buClr>
                <a:srgbClr val="000000"/>
              </a:buClr>
              <a:buFont typeface="Arial"/>
              <a:buNone/>
            </a:pPr>
            <a:r>
              <a:rPr lang="en-SG"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Chân</a:t>
            </a:r>
            <a:r>
              <a:rPr lang="en-SG"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dung </a:t>
            </a:r>
            <a:r>
              <a:rPr lang="en-SG"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anh</a:t>
            </a:r>
            <a:r>
              <a:rPr lang="en-SG"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SG"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hùng</a:t>
            </a:r>
            <a:r>
              <a:rPr lang="en-SG"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Phan </a:t>
            </a:r>
            <a:r>
              <a:rPr lang="en-SG"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Đình</a:t>
            </a:r>
            <a:r>
              <a:rPr lang="en-SG"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 </a:t>
            </a:r>
            <a:r>
              <a:rPr lang="en-SG" kern="0" dirty="0" err="1">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rPr>
              <a:t>Giót</a:t>
            </a:r>
            <a:endParaRPr lang="en-US" kern="0" dirty="0">
              <a:solidFill>
                <a:srgbClr val="000000"/>
              </a:solidFill>
              <a:latin typeface="UTM Avo" panose="02040603050506020204" pitchFamily="18" charset="0"/>
              <a:ea typeface="SimSun" panose="02010600030101010101" pitchFamily="2" charset="-122"/>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3C6F37B0-F936-7353-5CD9-50BE9E84427D}"/>
              </a:ext>
            </a:extLst>
          </p:cNvPr>
          <p:cNvSpPr txBox="1"/>
          <p:nvPr/>
        </p:nvSpPr>
        <p:spPr>
          <a:xfrm>
            <a:off x="1386114" y="960484"/>
            <a:ext cx="9419771" cy="1128386"/>
          </a:xfrm>
          <a:prstGeom prst="rect">
            <a:avLst/>
          </a:prstGeom>
          <a:noFill/>
        </p:spPr>
        <p:txBody>
          <a:bodyPr wrap="square" rtlCol="0">
            <a:spAutoFit/>
          </a:bodyPr>
          <a:lstStyle/>
          <a:p>
            <a:pPr algn="ctr">
              <a:lnSpc>
                <a:spcPct val="150000"/>
              </a:lnSpc>
              <a:buClr>
                <a:srgbClr val="000000"/>
              </a:buClr>
              <a:buFont typeface="Arial"/>
              <a:buNone/>
            </a:pPr>
            <a:r>
              <a:rPr lang="vi-VN" sz="2400" b="1" kern="0">
                <a:latin typeface="UTM Avo" panose="02040603050506020204" pitchFamily="18" charset="0"/>
                <a:cs typeface="Arial"/>
                <a:sym typeface="Arial"/>
              </a:rPr>
              <a:t>Một số tấm gương anh hùng trong </a:t>
            </a:r>
          </a:p>
          <a:p>
            <a:pPr algn="ctr">
              <a:lnSpc>
                <a:spcPct val="150000"/>
              </a:lnSpc>
              <a:buClr>
                <a:srgbClr val="000000"/>
              </a:buClr>
              <a:buFont typeface="Arial"/>
              <a:buNone/>
            </a:pPr>
            <a:r>
              <a:rPr lang="vi-VN" sz="2400" b="1" kern="0">
                <a:latin typeface="UTM Avo" panose="02040603050506020204" pitchFamily="18" charset="0"/>
                <a:cs typeface="Arial"/>
                <a:sym typeface="Arial"/>
              </a:rPr>
              <a:t>chiến dịch Điện Biên Phủ</a:t>
            </a:r>
            <a:endParaRPr lang="vi-VN" sz="2400" b="1" kern="0" dirty="0">
              <a:latin typeface="UTM Avo" panose="02040603050506020204" pitchFamily="18" charset="0"/>
              <a:cs typeface="Arial"/>
              <a:sym typeface="Arial"/>
            </a:endParaRPr>
          </a:p>
        </p:txBody>
      </p:sp>
    </p:spTree>
    <p:extLst>
      <p:ext uri="{BB962C8B-B14F-4D97-AF65-F5344CB8AC3E}">
        <p14:creationId xmlns:p14="http://schemas.microsoft.com/office/powerpoint/2010/main" val="2904109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25578-D9E7-8DF6-B21C-F15D0535D006}"/>
            </a:ext>
          </a:extLst>
        </p:cNvPr>
        <p:cNvGrpSpPr/>
        <p:nvPr/>
      </p:nvGrpSpPr>
      <p:grpSpPr>
        <a:xfrm>
          <a:off x="0" y="0"/>
          <a:ext cx="0" cy="0"/>
          <a:chOff x="0" y="0"/>
          <a:chExt cx="0" cy="0"/>
        </a:xfrm>
      </p:grpSpPr>
      <p:pic>
        <p:nvPicPr>
          <p:cNvPr id="2" name="Picture 1" descr="A video game screen with a red play button&#10;&#10;Description automatically generated">
            <a:hlinkClick r:id="rId2"/>
            <a:extLst>
              <a:ext uri="{FF2B5EF4-FFF2-40B4-BE49-F238E27FC236}">
                <a16:creationId xmlns:a16="http://schemas.microsoft.com/office/drawing/2014/main" id="{608CBEFE-33B1-B7B7-77C2-0098683D43F4}"/>
              </a:ext>
            </a:extLst>
          </p:cNvPr>
          <p:cNvPicPr>
            <a:picLocks noChangeAspect="1"/>
          </p:cNvPicPr>
          <p:nvPr/>
        </p:nvPicPr>
        <p:blipFill>
          <a:blip r:embed="rId3"/>
          <a:stretch>
            <a:fillRect/>
          </a:stretch>
        </p:blipFill>
        <p:spPr>
          <a:xfrm>
            <a:off x="2683728" y="1835334"/>
            <a:ext cx="6824543" cy="4266001"/>
          </a:xfrm>
          <a:prstGeom prst="rect">
            <a:avLst/>
          </a:prstGeom>
        </p:spPr>
      </p:pic>
    </p:spTree>
    <p:extLst>
      <p:ext uri="{BB962C8B-B14F-4D97-AF65-F5344CB8AC3E}">
        <p14:creationId xmlns:p14="http://schemas.microsoft.com/office/powerpoint/2010/main" val="6251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DCB19-3BBA-1446-F909-360CCACB3E11}"/>
            </a:ext>
          </a:extLst>
        </p:cNvPr>
        <p:cNvGrpSpPr/>
        <p:nvPr/>
      </p:nvGrpSpPr>
      <p:grpSpPr>
        <a:xfrm>
          <a:off x="0" y="0"/>
          <a:ext cx="0" cy="0"/>
          <a:chOff x="0" y="0"/>
          <a:chExt cx="0" cy="0"/>
        </a:xfrm>
      </p:grpSpPr>
      <p:sp>
        <p:nvSpPr>
          <p:cNvPr id="25" name="Rectangle: Rounded Corners 24">
            <a:extLst>
              <a:ext uri="{FF2B5EF4-FFF2-40B4-BE49-F238E27FC236}">
                <a16:creationId xmlns:a16="http://schemas.microsoft.com/office/drawing/2014/main" id="{751E400F-3347-ABEB-D680-E0DE8D0C0AF6}"/>
              </a:ext>
            </a:extLst>
          </p:cNvPr>
          <p:cNvSpPr/>
          <p:nvPr/>
        </p:nvSpPr>
        <p:spPr>
          <a:xfrm>
            <a:off x="4521501" y="731771"/>
            <a:ext cx="3308653" cy="880531"/>
          </a:xfrm>
          <a:prstGeom prst="roundRect">
            <a:avLst>
              <a:gd name="adj" fmla="val 50000"/>
            </a:avLst>
          </a:prstGeom>
          <a:solidFill>
            <a:srgbClr val="E5E2FE"/>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Thảo</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luận</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charset="0"/>
                <a:ea typeface="+mn-ea"/>
                <a:cs typeface="+mn-cs"/>
                <a:sym typeface="Arial"/>
              </a:rPr>
              <a:t>nhóm</a:t>
            </a:r>
            <a:r>
              <a:rPr kumimoji="0" lang="en-US" sz="2400" b="1" i="0" u="none" strike="noStrike" kern="0" cap="none" spc="0" normalizeH="0" baseline="0" noProof="0" dirty="0">
                <a:ln>
                  <a:noFill/>
                </a:ln>
                <a:solidFill>
                  <a:srgbClr val="000000"/>
                </a:solidFill>
                <a:effectLst/>
                <a:uLnTx/>
                <a:uFillTx/>
                <a:latin typeface="UTM Avo" panose="02040603050506020204" pitchFamily="18" charset="0"/>
                <a:ea typeface="+mn-ea"/>
                <a:cs typeface="+mn-cs"/>
                <a:sym typeface="Arial"/>
              </a:rPr>
              <a:t> </a:t>
            </a:r>
          </a:p>
        </p:txBody>
      </p:sp>
      <p:sp>
        <p:nvSpPr>
          <p:cNvPr id="26" name="Rectangle: Rounded Corners 25">
            <a:extLst>
              <a:ext uri="{FF2B5EF4-FFF2-40B4-BE49-F238E27FC236}">
                <a16:creationId xmlns:a16="http://schemas.microsoft.com/office/drawing/2014/main" id="{0331A72E-85C8-EF08-052F-860CAB1B0916}"/>
              </a:ext>
            </a:extLst>
          </p:cNvPr>
          <p:cNvSpPr/>
          <p:nvPr/>
        </p:nvSpPr>
        <p:spPr>
          <a:xfrm>
            <a:off x="827918" y="2319877"/>
            <a:ext cx="4876801" cy="2450488"/>
          </a:xfrm>
          <a:prstGeom prst="roundRect">
            <a:avLst>
              <a:gd name="adj" fmla="val 9048"/>
            </a:avLst>
          </a:prstGeom>
          <a:solidFill>
            <a:srgbClr val="FFFFFF"/>
          </a:solidFill>
          <a:ln w="19050" cap="flat" cmpd="sng" algn="ctr">
            <a:solidFill>
              <a:srgbClr val="A75441">
                <a:lumMod val="60000"/>
                <a:lumOff val="40000"/>
              </a:srgbClr>
            </a:solidFill>
            <a:prstDash val="solid"/>
          </a:ln>
          <a:effectLst/>
        </p:spPr>
        <p:txBody>
          <a:bodyPr rtlCol="0" anchor="ct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lang="vi-VN" sz="2400" kern="0" dirty="0">
                <a:solidFill>
                  <a:srgbClr val="000000"/>
                </a:solidFill>
                <a:latin typeface="UTM Avo" panose="02040603050506020204" pitchFamily="18" charset="0"/>
                <a:sym typeface="Arial"/>
              </a:rPr>
              <a:t>Em có cảm nhận gì về những tấm gương của anh hùng trong chiến dịch Điện Biên Phủ năm 1954? </a:t>
            </a:r>
            <a:endParaRPr lang="en-US" sz="2400" kern="0" dirty="0">
              <a:solidFill>
                <a:srgbClr val="000000"/>
              </a:solidFill>
              <a:latin typeface="UTM Avo" panose="02040603050506020204" pitchFamily="18" charset="0"/>
              <a:sym typeface="Arial"/>
            </a:endParaRPr>
          </a:p>
        </p:txBody>
      </p:sp>
      <p:sp>
        <p:nvSpPr>
          <p:cNvPr id="27" name="Rectangle: Rounded Corners 26">
            <a:extLst>
              <a:ext uri="{FF2B5EF4-FFF2-40B4-BE49-F238E27FC236}">
                <a16:creationId xmlns:a16="http://schemas.microsoft.com/office/drawing/2014/main" id="{4D6C723F-A9E4-0B98-10A7-D4966F0CF1CC}"/>
              </a:ext>
            </a:extLst>
          </p:cNvPr>
          <p:cNvSpPr/>
          <p:nvPr/>
        </p:nvSpPr>
        <p:spPr>
          <a:xfrm>
            <a:off x="6738864" y="2319877"/>
            <a:ext cx="4712304" cy="2450488"/>
          </a:xfrm>
          <a:prstGeom prst="roundRect">
            <a:avLst>
              <a:gd name="adj" fmla="val 9048"/>
            </a:avLst>
          </a:prstGeom>
          <a:solidFill>
            <a:srgbClr val="FFFFFF"/>
          </a:solidFill>
          <a:ln w="19050" cap="flat" cmpd="sng" algn="ctr">
            <a:solidFill>
              <a:srgbClr val="A75441">
                <a:lumMod val="60000"/>
                <a:lumOff val="40000"/>
              </a:srgbClr>
            </a:solidFill>
            <a:prstDash val="solid"/>
          </a:ln>
          <a:effectLst/>
        </p:spPr>
        <p:txBody>
          <a:bodyPr rtlCol="0" anchor="ctr"/>
          <a:lstStyle/>
          <a:p>
            <a:pPr algn="just">
              <a:lnSpc>
                <a:spcPct val="150000"/>
              </a:lnSpc>
              <a:buClr>
                <a:srgbClr val="000000"/>
              </a:buClr>
            </a:pPr>
            <a:r>
              <a:rPr lang="vi-VN" sz="2400" kern="0" dirty="0">
                <a:solidFill>
                  <a:srgbClr val="000000"/>
                </a:solidFill>
                <a:latin typeface="UTM Avo" panose="02040603050506020204" pitchFamily="18" charset="0"/>
                <a:sym typeface="Arial"/>
              </a:rPr>
              <a:t>Hiện tại được sống trong hòa bình, các em nhận thấy bản thân cần phải có trách nhiệm gì? </a:t>
            </a:r>
            <a:endParaRPr lang="en-US" sz="2400" kern="0" dirty="0">
              <a:solidFill>
                <a:srgbClr val="000000"/>
              </a:solidFill>
              <a:latin typeface="UTM Avo" panose="02040603050506020204" pitchFamily="18" charset="0"/>
              <a:sym typeface="Arial"/>
            </a:endParaRPr>
          </a:p>
        </p:txBody>
      </p:sp>
      <p:cxnSp>
        <p:nvCxnSpPr>
          <p:cNvPr id="28" name="Straight Connector 23">
            <a:extLst>
              <a:ext uri="{FF2B5EF4-FFF2-40B4-BE49-F238E27FC236}">
                <a16:creationId xmlns:a16="http://schemas.microsoft.com/office/drawing/2014/main" id="{1FB2D2CD-64B1-79A1-A122-47207B9D0302}"/>
              </a:ext>
            </a:extLst>
          </p:cNvPr>
          <p:cNvCxnSpPr>
            <a:cxnSpLocks/>
            <a:stCxn id="25" idx="2"/>
            <a:endCxn id="26" idx="0"/>
          </p:cNvCxnSpPr>
          <p:nvPr/>
        </p:nvCxnSpPr>
        <p:spPr>
          <a:xfrm rot="5400000">
            <a:off x="4367287" y="511335"/>
            <a:ext cx="707575" cy="2909509"/>
          </a:xfrm>
          <a:prstGeom prst="bentConnector3">
            <a:avLst>
              <a:gd name="adj1" fmla="val 50000"/>
            </a:avLst>
          </a:prstGeom>
          <a:noFill/>
          <a:ln w="28575" cap="flat" cmpd="sng" algn="ctr">
            <a:solidFill>
              <a:srgbClr val="A75441">
                <a:shade val="95000"/>
                <a:satMod val="105000"/>
              </a:srgbClr>
            </a:solidFill>
            <a:prstDash val="solid"/>
          </a:ln>
          <a:effectLst/>
        </p:spPr>
      </p:cxnSp>
      <p:cxnSp>
        <p:nvCxnSpPr>
          <p:cNvPr id="29" name="Straight Connector 24">
            <a:extLst>
              <a:ext uri="{FF2B5EF4-FFF2-40B4-BE49-F238E27FC236}">
                <a16:creationId xmlns:a16="http://schemas.microsoft.com/office/drawing/2014/main" id="{58F1A400-BD8E-ED63-F37E-2363FE650F49}"/>
              </a:ext>
            </a:extLst>
          </p:cNvPr>
          <p:cNvCxnSpPr>
            <a:cxnSpLocks/>
            <a:stCxn id="25" idx="2"/>
            <a:endCxn id="27" idx="0"/>
          </p:cNvCxnSpPr>
          <p:nvPr/>
        </p:nvCxnSpPr>
        <p:spPr>
          <a:xfrm rot="16200000" flipH="1">
            <a:off x="7281635" y="506495"/>
            <a:ext cx="707575" cy="2919188"/>
          </a:xfrm>
          <a:prstGeom prst="bentConnector3">
            <a:avLst>
              <a:gd name="adj1" fmla="val 50000"/>
            </a:avLst>
          </a:prstGeom>
          <a:noFill/>
          <a:ln w="28575" cap="flat" cmpd="sng" algn="ctr">
            <a:solidFill>
              <a:srgbClr val="A75441">
                <a:shade val="95000"/>
                <a:satMod val="105000"/>
              </a:srgbClr>
            </a:solidFill>
            <a:prstDash val="solid"/>
          </a:ln>
          <a:effectLst/>
        </p:spPr>
      </p:cxnSp>
      <p:sp>
        <p:nvSpPr>
          <p:cNvPr id="30" name="Freeform 8">
            <a:extLst>
              <a:ext uri="{FF2B5EF4-FFF2-40B4-BE49-F238E27FC236}">
                <a16:creationId xmlns:a16="http://schemas.microsoft.com/office/drawing/2014/main" id="{32B297E4-6B9A-BC7A-FBA9-EC0AF0CBA27C}"/>
              </a:ext>
            </a:extLst>
          </p:cNvPr>
          <p:cNvSpPr/>
          <p:nvPr/>
        </p:nvSpPr>
        <p:spPr>
          <a:xfrm>
            <a:off x="3645504" y="5017189"/>
            <a:ext cx="5060648" cy="1840811"/>
          </a:xfrm>
          <a:custGeom>
            <a:avLst/>
            <a:gdLst/>
            <a:ahLst/>
            <a:cxnLst/>
            <a:rect l="l" t="t" r="r" b="b"/>
            <a:pathLst>
              <a:path w="7315200" h="2660904">
                <a:moveTo>
                  <a:pt x="0" y="0"/>
                </a:moveTo>
                <a:lnTo>
                  <a:pt x="7315200" y="0"/>
                </a:lnTo>
                <a:lnTo>
                  <a:pt x="7315200" y="2660904"/>
                </a:lnTo>
                <a:lnTo>
                  <a:pt x="0" y="266090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a:buClr>
                <a:srgbClr val="000000"/>
              </a:buClr>
              <a:buFont typeface="Arial"/>
              <a:buNone/>
            </a:pPr>
            <a:endParaRPr lang="vi-VN" sz="2489" kern="0" dirty="0">
              <a:solidFill>
                <a:srgbClr val="000000"/>
              </a:solidFill>
              <a:cs typeface="Arial"/>
              <a:sym typeface="Arial"/>
            </a:endParaRPr>
          </a:p>
        </p:txBody>
      </p:sp>
    </p:spTree>
    <p:extLst>
      <p:ext uri="{BB962C8B-B14F-4D97-AF65-F5344CB8AC3E}">
        <p14:creationId xmlns:p14="http://schemas.microsoft.com/office/powerpoint/2010/main" val="29542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3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235FF-CDAB-54C7-B245-0FA2FA767845}"/>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97CEA32-8983-2E37-717A-136BDD0DBCF2}"/>
              </a:ext>
            </a:extLst>
          </p:cNvPr>
          <p:cNvGrpSpPr/>
          <p:nvPr/>
        </p:nvGrpSpPr>
        <p:grpSpPr>
          <a:xfrm>
            <a:off x="640444" y="1689023"/>
            <a:ext cx="10518672" cy="2455143"/>
            <a:chOff x="-87918" y="2682957"/>
            <a:chExt cx="9502604" cy="1944155"/>
          </a:xfrm>
        </p:grpSpPr>
        <p:sp>
          <p:nvSpPr>
            <p:cNvPr id="3" name="Rounded Rectangle 32">
              <a:extLst>
                <a:ext uri="{FF2B5EF4-FFF2-40B4-BE49-F238E27FC236}">
                  <a16:creationId xmlns:a16="http://schemas.microsoft.com/office/drawing/2014/main" id="{2D29418D-8DCB-2D5E-DB4C-F7CFEFB6BF81}"/>
                </a:ext>
              </a:extLst>
            </p:cNvPr>
            <p:cNvSpPr/>
            <p:nvPr/>
          </p:nvSpPr>
          <p:spPr>
            <a:xfrm>
              <a:off x="433463" y="2682957"/>
              <a:ext cx="8981223" cy="1944155"/>
            </a:xfrm>
            <a:prstGeom prst="roundRect">
              <a:avLst>
                <a:gd name="adj" fmla="val 13933"/>
              </a:avLst>
            </a:prstGeom>
            <a:solidFill>
              <a:srgbClr val="FFFFFF"/>
            </a:solidFill>
            <a:ln w="28575" cap="flat" cmpd="sng" algn="ctr">
              <a:solidFill>
                <a:srgbClr val="C00000"/>
              </a:solidFill>
              <a:prstDash val="dash"/>
            </a:ln>
            <a:effectLst/>
          </p:spPr>
          <p:txBody>
            <a:bodyPr rtlCol="0" anchor="ctr"/>
            <a:lstStyle/>
            <a:p>
              <a:pPr algn="just">
                <a:lnSpc>
                  <a:spcPct val="150000"/>
                </a:lnSpc>
                <a:buClr>
                  <a:srgbClr val="000000"/>
                </a:buClr>
                <a:buFont typeface="Arial"/>
                <a:buNone/>
              </a:pPr>
              <a:r>
                <a:rPr lang="vi-VN" sz="2400" kern="0" dirty="0">
                  <a:latin typeface="UTM Avo" panose="02040603050506020204" pitchFamily="18" charset="0"/>
                  <a:cs typeface="Arial"/>
                  <a:sym typeface="Arial"/>
                </a:rPr>
                <a:t>Những tấm gương hy sinh của các anh hùng trong chiến dịch Điện Biên Phủ thể hiện tình yêu nước và đóng góp lớn vào chiến thắng dân tộc, trong bối cảnh đất nước phải chịu nhiều hy sinh, mất mát. </a:t>
              </a:r>
            </a:p>
          </p:txBody>
        </p:sp>
        <p:pic>
          <p:nvPicPr>
            <p:cNvPr id="4" name="Picture 12">
              <a:extLst>
                <a:ext uri="{FF2B5EF4-FFF2-40B4-BE49-F238E27FC236}">
                  <a16:creationId xmlns:a16="http://schemas.microsoft.com/office/drawing/2014/main" id="{B770E2D1-B077-E073-5D08-0A63916BAF1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57454">
              <a:off x="-87918" y="2743560"/>
              <a:ext cx="701650" cy="646023"/>
            </a:xfrm>
            <a:prstGeom prst="rect">
              <a:avLst/>
            </a:prstGeom>
          </p:spPr>
        </p:pic>
      </p:grpSp>
      <p:grpSp>
        <p:nvGrpSpPr>
          <p:cNvPr id="5" name="Group 4">
            <a:extLst>
              <a:ext uri="{FF2B5EF4-FFF2-40B4-BE49-F238E27FC236}">
                <a16:creationId xmlns:a16="http://schemas.microsoft.com/office/drawing/2014/main" id="{73CFA7A2-0980-B0AE-93FA-D744E0870B9C}"/>
              </a:ext>
            </a:extLst>
          </p:cNvPr>
          <p:cNvGrpSpPr/>
          <p:nvPr/>
        </p:nvGrpSpPr>
        <p:grpSpPr>
          <a:xfrm>
            <a:off x="640444" y="4288557"/>
            <a:ext cx="10518672" cy="2455143"/>
            <a:chOff x="-87918" y="2682957"/>
            <a:chExt cx="9502604" cy="1944155"/>
          </a:xfrm>
        </p:grpSpPr>
        <p:sp>
          <p:nvSpPr>
            <p:cNvPr id="6" name="Rounded Rectangle 32">
              <a:extLst>
                <a:ext uri="{FF2B5EF4-FFF2-40B4-BE49-F238E27FC236}">
                  <a16:creationId xmlns:a16="http://schemas.microsoft.com/office/drawing/2014/main" id="{119C2BEC-672C-39B6-60D9-843E86D44CF8}"/>
                </a:ext>
              </a:extLst>
            </p:cNvPr>
            <p:cNvSpPr/>
            <p:nvPr/>
          </p:nvSpPr>
          <p:spPr>
            <a:xfrm>
              <a:off x="433463" y="2682957"/>
              <a:ext cx="8981223" cy="1944155"/>
            </a:xfrm>
            <a:prstGeom prst="roundRect">
              <a:avLst>
                <a:gd name="adj" fmla="val 13933"/>
              </a:avLst>
            </a:prstGeom>
            <a:solidFill>
              <a:srgbClr val="FFFFFF"/>
            </a:solidFill>
            <a:ln w="28575" cap="flat" cmpd="sng" algn="ctr">
              <a:solidFill>
                <a:srgbClr val="C00000"/>
              </a:solidFill>
              <a:prstDash val="dash"/>
            </a:ln>
            <a:effectLst/>
          </p:spPr>
          <p:txBody>
            <a:bodyPr rtlCol="0" anchor="ctr"/>
            <a:lstStyle/>
            <a:p>
              <a:pPr algn="just">
                <a:lnSpc>
                  <a:spcPct val="150000"/>
                </a:lnSpc>
                <a:buClr>
                  <a:srgbClr val="000000"/>
                </a:buClr>
                <a:buFont typeface="Arial"/>
                <a:buNone/>
              </a:pPr>
              <a:r>
                <a:rPr lang="vi-VN" sz="2400" kern="0" dirty="0">
                  <a:solidFill>
                    <a:srgbClr val="000000"/>
                  </a:solidFill>
                  <a:latin typeface="UTM Avo" panose="02040603050506020204" pitchFamily="18" charset="0"/>
                  <a:cs typeface="Arial"/>
                  <a:sym typeface="Arial"/>
                </a:rPr>
                <a:t>Thế hệ trẻ cần ghi nhớ công ơn của các anh hùng, học hỏi và bảo vệ độc lập dân tộc qua việc tìm hiểu, tuyên truyền về chủ quyền, toàn vẹn lãnh thổ, cùng tích cực học tập, rèn luyện để xây dựng quê hương giàu đẹp.</a:t>
              </a:r>
            </a:p>
          </p:txBody>
        </p:sp>
        <p:pic>
          <p:nvPicPr>
            <p:cNvPr id="7" name="Picture 12">
              <a:extLst>
                <a:ext uri="{FF2B5EF4-FFF2-40B4-BE49-F238E27FC236}">
                  <a16:creationId xmlns:a16="http://schemas.microsoft.com/office/drawing/2014/main" id="{AF9C37AF-F31C-E08B-5E60-E0C5F62F0E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657454">
              <a:off x="-87918" y="2743560"/>
              <a:ext cx="701650" cy="646023"/>
            </a:xfrm>
            <a:prstGeom prst="rect">
              <a:avLst/>
            </a:prstGeom>
          </p:spPr>
        </p:pic>
      </p:grpSp>
    </p:spTree>
    <p:extLst>
      <p:ext uri="{BB962C8B-B14F-4D97-AF65-F5344CB8AC3E}">
        <p14:creationId xmlns:p14="http://schemas.microsoft.com/office/powerpoint/2010/main" val="77202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F92889A-B289-CD74-B10D-36AEC3512F98}"/>
              </a:ext>
            </a:extLst>
          </p:cNvPr>
          <p:cNvGrpSpPr/>
          <p:nvPr/>
        </p:nvGrpSpPr>
        <p:grpSpPr>
          <a:xfrm>
            <a:off x="2891550" y="1535974"/>
            <a:ext cx="6408899" cy="2419734"/>
            <a:chOff x="3506115" y="2799444"/>
            <a:chExt cx="5006514" cy="1975755"/>
          </a:xfrm>
        </p:grpSpPr>
        <p:sp>
          <p:nvSpPr>
            <p:cNvPr id="15" name="Rectangle: Rounded Corners 14">
              <a:extLst>
                <a:ext uri="{FF2B5EF4-FFF2-40B4-BE49-F238E27FC236}">
                  <a16:creationId xmlns:a16="http://schemas.microsoft.com/office/drawing/2014/main" id="{A5A6D964-321E-B75D-6272-4BF541F78AC2}"/>
                </a:ext>
              </a:extLst>
            </p:cNvPr>
            <p:cNvSpPr/>
            <p:nvPr/>
          </p:nvSpPr>
          <p:spPr>
            <a:xfrm>
              <a:off x="3614973" y="2915558"/>
              <a:ext cx="4897656" cy="1859641"/>
            </a:xfrm>
            <a:prstGeom prst="roundRect">
              <a:avLst>
                <a:gd name="adj" fmla="val 12374"/>
              </a:avLst>
            </a:prstGeom>
            <a:solidFill>
              <a:srgbClr val="F3F0A3"/>
            </a:solidFill>
            <a:ln w="25400" cap="flat" cmpd="sng" algn="ctr">
              <a:solidFill>
                <a:srgbClr val="A75441">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dirty="0">
                <a:ln>
                  <a:noFill/>
                </a:ln>
                <a:solidFill>
                  <a:srgbClr val="F5C7BB"/>
                </a:solidFill>
                <a:effectLst/>
                <a:uLnTx/>
                <a:uFillTx/>
                <a:latin typeface="UTM Avo" panose="02040603050506020204" pitchFamily="18" charset="0"/>
                <a:ea typeface="+mn-ea"/>
                <a:cs typeface="+mn-cs"/>
                <a:sym typeface="Arial"/>
              </a:endParaRPr>
            </a:p>
          </p:txBody>
        </p:sp>
        <p:sp>
          <p:nvSpPr>
            <p:cNvPr id="16" name="Rectangle: Rounded Corners 15">
              <a:extLst>
                <a:ext uri="{FF2B5EF4-FFF2-40B4-BE49-F238E27FC236}">
                  <a16:creationId xmlns:a16="http://schemas.microsoft.com/office/drawing/2014/main" id="{12947C2E-7BFF-CD4A-68B8-7F9B7E482587}"/>
                </a:ext>
              </a:extLst>
            </p:cNvPr>
            <p:cNvSpPr/>
            <p:nvPr/>
          </p:nvSpPr>
          <p:spPr>
            <a:xfrm>
              <a:off x="3506115" y="2799444"/>
              <a:ext cx="4897656" cy="1859641"/>
            </a:xfrm>
            <a:prstGeom prst="roundRect">
              <a:avLst>
                <a:gd name="adj" fmla="val 12374"/>
              </a:avLst>
            </a:prstGeom>
            <a:solidFill>
              <a:srgbClr val="FFFFFF"/>
            </a:solidFill>
            <a:ln w="25400" cap="flat" cmpd="sng" algn="ctr">
              <a:solidFill>
                <a:srgbClr val="A75441">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dirty="0">
                <a:ln>
                  <a:noFill/>
                </a:ln>
                <a:solidFill>
                  <a:srgbClr val="F5C7BB"/>
                </a:solidFill>
                <a:effectLst/>
                <a:uLnTx/>
                <a:uFillTx/>
                <a:latin typeface="UTM Avo" panose="02040603050506020204" pitchFamily="18" charset="0"/>
                <a:ea typeface="+mn-ea"/>
                <a:cs typeface="+mn-cs"/>
                <a:sym typeface="Arial"/>
              </a:endParaRPr>
            </a:p>
          </p:txBody>
        </p:sp>
        <p:sp>
          <p:nvSpPr>
            <p:cNvPr id="17" name="Oval 16">
              <a:extLst>
                <a:ext uri="{FF2B5EF4-FFF2-40B4-BE49-F238E27FC236}">
                  <a16:creationId xmlns:a16="http://schemas.microsoft.com/office/drawing/2014/main" id="{C8A2F5BE-02EB-6D34-014E-34DBD69E753E}"/>
                </a:ext>
              </a:extLst>
            </p:cNvPr>
            <p:cNvSpPr/>
            <p:nvPr/>
          </p:nvSpPr>
          <p:spPr>
            <a:xfrm>
              <a:off x="3651882" y="2915558"/>
              <a:ext cx="242866" cy="254000"/>
            </a:xfrm>
            <a:prstGeom prst="ellipse">
              <a:avLst/>
            </a:prstGeom>
            <a:solidFill>
              <a:srgbClr val="FDDECB">
                <a:lumMod val="75000"/>
              </a:srgbClr>
            </a:solidFill>
            <a:ln w="25400" cap="flat" cmpd="sng" algn="ctr">
              <a:solidFill>
                <a:srgbClr val="A75441">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dirty="0">
                <a:ln>
                  <a:noFill/>
                </a:ln>
                <a:solidFill>
                  <a:srgbClr val="F5C7BB"/>
                </a:solidFill>
                <a:effectLst/>
                <a:uLnTx/>
                <a:uFillTx/>
                <a:latin typeface="UTM Avo" panose="02040603050506020204" pitchFamily="18" charset="0"/>
                <a:ea typeface="+mn-ea"/>
                <a:cs typeface="+mn-cs"/>
                <a:sym typeface="Arial"/>
              </a:endParaRPr>
            </a:p>
          </p:txBody>
        </p:sp>
        <p:sp>
          <p:nvSpPr>
            <p:cNvPr id="18" name="Oval 17">
              <a:extLst>
                <a:ext uri="{FF2B5EF4-FFF2-40B4-BE49-F238E27FC236}">
                  <a16:creationId xmlns:a16="http://schemas.microsoft.com/office/drawing/2014/main" id="{3C4D2328-40C3-C6EA-2DAF-833027E96248}"/>
                </a:ext>
              </a:extLst>
            </p:cNvPr>
            <p:cNvSpPr/>
            <p:nvPr/>
          </p:nvSpPr>
          <p:spPr>
            <a:xfrm>
              <a:off x="4087934" y="2915558"/>
              <a:ext cx="242866" cy="254000"/>
            </a:xfrm>
            <a:prstGeom prst="ellipse">
              <a:avLst/>
            </a:prstGeom>
            <a:solidFill>
              <a:srgbClr val="15B09A"/>
            </a:solidFill>
            <a:ln w="25400" cap="flat" cmpd="sng" algn="ctr">
              <a:solidFill>
                <a:srgbClr val="A75441">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dirty="0">
                <a:ln>
                  <a:noFill/>
                </a:ln>
                <a:solidFill>
                  <a:srgbClr val="F5C7BB"/>
                </a:solidFill>
                <a:effectLst/>
                <a:uLnTx/>
                <a:uFillTx/>
                <a:latin typeface="UTM Avo" panose="02040603050506020204" pitchFamily="18" charset="0"/>
                <a:ea typeface="+mn-ea"/>
                <a:cs typeface="+mn-cs"/>
                <a:sym typeface="Arial"/>
              </a:endParaRPr>
            </a:p>
          </p:txBody>
        </p:sp>
        <p:sp>
          <p:nvSpPr>
            <p:cNvPr id="19" name="Oval 18">
              <a:extLst>
                <a:ext uri="{FF2B5EF4-FFF2-40B4-BE49-F238E27FC236}">
                  <a16:creationId xmlns:a16="http://schemas.microsoft.com/office/drawing/2014/main" id="{66F9436C-788E-7FB4-3F0B-ABAC8D78D898}"/>
                </a:ext>
              </a:extLst>
            </p:cNvPr>
            <p:cNvSpPr/>
            <p:nvPr/>
          </p:nvSpPr>
          <p:spPr>
            <a:xfrm>
              <a:off x="4523986" y="2915558"/>
              <a:ext cx="242866" cy="254000"/>
            </a:xfrm>
            <a:prstGeom prst="ellipse">
              <a:avLst/>
            </a:prstGeom>
            <a:solidFill>
              <a:srgbClr val="FFBA90"/>
            </a:solidFill>
            <a:ln w="25400" cap="flat" cmpd="sng" algn="ctr">
              <a:solidFill>
                <a:srgbClr val="A75441">
                  <a:shade val="1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489" b="0" i="0" u="none" strike="noStrike" kern="0" cap="none" spc="0" normalizeH="0" baseline="0" noProof="0" dirty="0">
                <a:ln>
                  <a:noFill/>
                </a:ln>
                <a:solidFill>
                  <a:srgbClr val="F5C7BB"/>
                </a:solidFill>
                <a:effectLst/>
                <a:uLnTx/>
                <a:uFillTx/>
                <a:latin typeface="UTM Avo" panose="02040603050506020204" pitchFamily="18" charset="0"/>
                <a:ea typeface="+mn-ea"/>
                <a:cs typeface="+mn-cs"/>
                <a:sym typeface="Arial"/>
              </a:endParaRPr>
            </a:p>
          </p:txBody>
        </p:sp>
        <p:sp>
          <p:nvSpPr>
            <p:cNvPr id="20" name="TextBox 19">
              <a:extLst>
                <a:ext uri="{FF2B5EF4-FFF2-40B4-BE49-F238E27FC236}">
                  <a16:creationId xmlns:a16="http://schemas.microsoft.com/office/drawing/2014/main" id="{700D7AB4-DE01-C323-F1E7-10538D1B48B1}"/>
                </a:ext>
              </a:extLst>
            </p:cNvPr>
            <p:cNvSpPr txBox="1"/>
            <p:nvPr/>
          </p:nvSpPr>
          <p:spPr>
            <a:xfrm>
              <a:off x="3675155" y="3149711"/>
              <a:ext cx="4559575" cy="1328489"/>
            </a:xfrm>
            <a:prstGeom prst="rect">
              <a:avLst/>
            </a:prstGeom>
            <a:noFill/>
          </p:spPr>
          <p:txBody>
            <a:bodyPr wrap="square">
              <a:spAutoFit/>
            </a:bodyP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Viết tên nhân vật lịch sử tương ứng với các hành động trong chiến dịch Điện Biên Phủ năm 1954.</a:t>
              </a:r>
              <a:endParaRPr kumimoji="0" lang="en-US"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graphicFrame>
        <p:nvGraphicFramePr>
          <p:cNvPr id="21" name="Table 20">
            <a:extLst>
              <a:ext uri="{FF2B5EF4-FFF2-40B4-BE49-F238E27FC236}">
                <a16:creationId xmlns:a16="http://schemas.microsoft.com/office/drawing/2014/main" id="{0BFDDB53-9A90-F67B-6FE4-E8F2ABA3FE7A}"/>
              </a:ext>
            </a:extLst>
          </p:cNvPr>
          <p:cNvGraphicFramePr>
            <a:graphicFrameLocks noGrp="1"/>
          </p:cNvGraphicFramePr>
          <p:nvPr>
            <p:extLst>
              <p:ext uri="{D42A27DB-BD31-4B8C-83A1-F6EECF244321}">
                <p14:modId xmlns:p14="http://schemas.microsoft.com/office/powerpoint/2010/main" val="2873292947"/>
              </p:ext>
            </p:extLst>
          </p:nvPr>
        </p:nvGraphicFramePr>
        <p:xfrm>
          <a:off x="821040" y="4112159"/>
          <a:ext cx="10549920" cy="2722512"/>
        </p:xfrm>
        <a:graphic>
          <a:graphicData uri="http://schemas.openxmlformats.org/drawingml/2006/table">
            <a:tbl>
              <a:tblPr firstRow="1" firstCol="1" bandRow="1"/>
              <a:tblGrid>
                <a:gridCol w="7598445">
                  <a:extLst>
                    <a:ext uri="{9D8B030D-6E8A-4147-A177-3AD203B41FA5}">
                      <a16:colId xmlns:a16="http://schemas.microsoft.com/office/drawing/2014/main" val="557000196"/>
                    </a:ext>
                  </a:extLst>
                </a:gridCol>
                <a:gridCol w="2951475">
                  <a:extLst>
                    <a:ext uri="{9D8B030D-6E8A-4147-A177-3AD203B41FA5}">
                      <a16:colId xmlns:a16="http://schemas.microsoft.com/office/drawing/2014/main" val="3387665650"/>
                    </a:ext>
                  </a:extLst>
                </a:gridCol>
              </a:tblGrid>
              <a:tr h="6806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50000"/>
                        </a:lnSpc>
                        <a:spcAft>
                          <a:spcPts val="1000"/>
                        </a:spcAft>
                      </a:pPr>
                      <a:r>
                        <a:rPr lang="en-US" sz="2400" b="1" dirty="0" err="1">
                          <a:solidFill>
                            <a:sysClr val="windowText" lastClr="000000"/>
                          </a:solidFill>
                          <a:effectLst/>
                          <a:latin typeface="UTM Avo" panose="02040603050506020204" pitchFamily="18" charset="0"/>
                        </a:rPr>
                        <a:t>Hành</a:t>
                      </a:r>
                      <a:r>
                        <a:rPr lang="en-US" sz="2400" b="1" dirty="0">
                          <a:solidFill>
                            <a:sysClr val="windowText" lastClr="000000"/>
                          </a:solidFill>
                          <a:effectLst/>
                          <a:latin typeface="UTM Avo" panose="02040603050506020204" pitchFamily="18" charset="0"/>
                        </a:rPr>
                        <a:t> </a:t>
                      </a:r>
                      <a:r>
                        <a:rPr lang="en-US" sz="2400" b="1" dirty="0" err="1">
                          <a:solidFill>
                            <a:sysClr val="windowText" lastClr="000000"/>
                          </a:solidFill>
                          <a:effectLst/>
                          <a:latin typeface="UTM Avo" panose="02040603050506020204" pitchFamily="18" charset="0"/>
                        </a:rPr>
                        <a:t>động</a:t>
                      </a:r>
                      <a:endParaRPr lang="en-US" sz="2400" b="1" dirty="0">
                        <a:solidFill>
                          <a:sysClr val="windowText" lastClr="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nchor="ctr">
                    <a:lnL w="12700" cap="flat" cmpd="sng" algn="ctr">
                      <a:solidFill>
                        <a:srgbClr val="722B1B"/>
                      </a:solidFill>
                      <a:prstDash val="solid"/>
                      <a:round/>
                      <a:headEnd type="none" w="med" len="med"/>
                      <a:tailEnd type="none" w="med" len="med"/>
                    </a:lnL>
                    <a:lnR w="12700" cap="flat" cmpd="sng" algn="ctr">
                      <a:solidFill>
                        <a:srgbClr val="722B1B"/>
                      </a:solidFill>
                      <a:prstDash val="solid"/>
                      <a:round/>
                      <a:headEnd type="none" w="med" len="med"/>
                      <a:tailEnd type="none" w="med" len="med"/>
                    </a:lnR>
                    <a:lnT w="12700" cap="flat" cmpd="sng" algn="ctr">
                      <a:solidFill>
                        <a:srgbClr val="722B1B"/>
                      </a:solidFill>
                      <a:prstDash val="solid"/>
                      <a:round/>
                      <a:headEnd type="none" w="med" len="med"/>
                      <a:tailEnd type="none" w="med" len="med"/>
                    </a:lnT>
                    <a:lnB w="12700" cap="flat" cmpd="sng" algn="ctr">
                      <a:solidFill>
                        <a:srgbClr val="722B1B"/>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50000"/>
                        </a:lnSpc>
                        <a:spcAft>
                          <a:spcPts val="1000"/>
                        </a:spcAft>
                      </a:pPr>
                      <a:r>
                        <a:rPr lang="en-US" sz="2400" b="1" dirty="0" err="1">
                          <a:solidFill>
                            <a:sysClr val="windowText" lastClr="000000"/>
                          </a:solidFill>
                          <a:effectLst/>
                          <a:latin typeface="UTM Avo" panose="02040603050506020204" pitchFamily="18" charset="0"/>
                        </a:rPr>
                        <a:t>Nhân</a:t>
                      </a:r>
                      <a:r>
                        <a:rPr lang="en-US" sz="2400" b="1" dirty="0">
                          <a:solidFill>
                            <a:sysClr val="windowText" lastClr="000000"/>
                          </a:solidFill>
                          <a:effectLst/>
                          <a:latin typeface="UTM Avo" panose="02040603050506020204" pitchFamily="18" charset="0"/>
                        </a:rPr>
                        <a:t> </a:t>
                      </a:r>
                      <a:r>
                        <a:rPr lang="en-US" sz="2400" b="1" dirty="0" err="1">
                          <a:solidFill>
                            <a:sysClr val="windowText" lastClr="000000"/>
                          </a:solidFill>
                          <a:effectLst/>
                          <a:latin typeface="UTM Avo" panose="02040603050506020204" pitchFamily="18" charset="0"/>
                        </a:rPr>
                        <a:t>vật</a:t>
                      </a:r>
                      <a:endParaRPr lang="en-US" sz="2400" b="1" dirty="0">
                        <a:solidFill>
                          <a:sysClr val="windowText" lastClr="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nchor="ctr">
                    <a:lnL w="12700" cap="flat" cmpd="sng" algn="ctr">
                      <a:solidFill>
                        <a:srgbClr val="722B1B"/>
                      </a:solidFill>
                      <a:prstDash val="solid"/>
                      <a:round/>
                      <a:headEnd type="none" w="med" len="med"/>
                      <a:tailEnd type="none" w="med" len="med"/>
                    </a:lnL>
                    <a:lnR w="12700" cap="flat" cmpd="sng" algn="ctr">
                      <a:solidFill>
                        <a:srgbClr val="722B1B"/>
                      </a:solidFill>
                      <a:prstDash val="solid"/>
                      <a:round/>
                      <a:headEnd type="none" w="med" len="med"/>
                      <a:tailEnd type="none" w="med" len="med"/>
                    </a:lnR>
                    <a:lnT w="12700" cap="flat" cmpd="sng" algn="ctr">
                      <a:solidFill>
                        <a:srgbClr val="722B1B"/>
                      </a:solidFill>
                      <a:prstDash val="solid"/>
                      <a:round/>
                      <a:headEnd type="none" w="med" len="med"/>
                      <a:tailEnd type="none" w="med" len="med"/>
                    </a:lnT>
                    <a:lnB w="12700" cap="flat" cmpd="sng" algn="ctr">
                      <a:solidFill>
                        <a:srgbClr val="722B1B"/>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57271105"/>
                  </a:ext>
                </a:extLst>
              </a:tr>
              <a:tr h="6806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50000"/>
                        </a:lnSpc>
                        <a:spcAft>
                          <a:spcPts val="1000"/>
                        </a:spcAft>
                      </a:pPr>
                      <a:r>
                        <a:rPr lang="en-US" sz="2400" dirty="0" err="1">
                          <a:solidFill>
                            <a:sysClr val="windowText" lastClr="000000"/>
                          </a:solidFill>
                          <a:effectLst/>
                          <a:latin typeface="UTM Avo" panose="02040603050506020204" pitchFamily="18" charset="0"/>
                        </a:rPr>
                        <a:t>Người</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đã</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lấy</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thân</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mình</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làm</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giá</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súng</a:t>
                      </a:r>
                      <a:r>
                        <a:rPr lang="en-US" sz="2400" dirty="0">
                          <a:solidFill>
                            <a:sysClr val="windowText" lastClr="000000"/>
                          </a:solidFill>
                          <a:effectLst/>
                          <a:latin typeface="UTM Avo" panose="02040603050506020204" pitchFamily="18" charset="0"/>
                        </a:rPr>
                        <a:t>.</a:t>
                      </a:r>
                      <a:endParaRPr lang="en-US" sz="2400" dirty="0">
                        <a:solidFill>
                          <a:sysClr val="windowText" lastClr="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nchor="ctr">
                    <a:lnL w="12700" cap="flat" cmpd="sng" algn="ctr">
                      <a:solidFill>
                        <a:srgbClr val="722B1B"/>
                      </a:solidFill>
                      <a:prstDash val="solid"/>
                      <a:round/>
                      <a:headEnd type="none" w="med" len="med"/>
                      <a:tailEnd type="none" w="med" len="med"/>
                    </a:lnL>
                    <a:lnR w="12700" cap="flat" cmpd="sng" algn="ctr">
                      <a:solidFill>
                        <a:srgbClr val="722B1B"/>
                      </a:solidFill>
                      <a:prstDash val="solid"/>
                      <a:round/>
                      <a:headEnd type="none" w="med" len="med"/>
                      <a:tailEnd type="none" w="med" len="med"/>
                    </a:lnR>
                    <a:lnT w="12700" cap="flat" cmpd="sng" algn="ctr">
                      <a:solidFill>
                        <a:srgbClr val="722B1B"/>
                      </a:solidFill>
                      <a:prstDash val="solid"/>
                      <a:round/>
                      <a:headEnd type="none" w="med" len="med"/>
                      <a:tailEnd type="none" w="med" len="med"/>
                    </a:lnT>
                    <a:lnB w="12700" cap="flat" cmpd="sng" algn="ctr">
                      <a:solidFill>
                        <a:srgbClr val="722B1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50000"/>
                        </a:lnSpc>
                        <a:spcAft>
                          <a:spcPts val="1000"/>
                        </a:spcAft>
                      </a:pPr>
                      <a:r>
                        <a:rPr lang="en-US" sz="2400" dirty="0">
                          <a:solidFill>
                            <a:sysClr val="windowText" lastClr="000000"/>
                          </a:solidFill>
                          <a:effectLst/>
                          <a:latin typeface="UTM Avo" panose="02040603050506020204" pitchFamily="18" charset="0"/>
                        </a:rPr>
                        <a:t>?</a:t>
                      </a:r>
                      <a:endParaRPr lang="en-US" sz="2400" dirty="0">
                        <a:solidFill>
                          <a:sysClr val="windowText" lastClr="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nchor="ctr">
                    <a:lnL w="12700" cap="flat" cmpd="sng" algn="ctr">
                      <a:solidFill>
                        <a:srgbClr val="722B1B"/>
                      </a:solidFill>
                      <a:prstDash val="solid"/>
                      <a:round/>
                      <a:headEnd type="none" w="med" len="med"/>
                      <a:tailEnd type="none" w="med" len="med"/>
                    </a:lnL>
                    <a:lnR w="12700" cap="flat" cmpd="sng" algn="ctr">
                      <a:solidFill>
                        <a:srgbClr val="722B1B"/>
                      </a:solidFill>
                      <a:prstDash val="solid"/>
                      <a:round/>
                      <a:headEnd type="none" w="med" len="med"/>
                      <a:tailEnd type="none" w="med" len="med"/>
                    </a:lnR>
                    <a:lnT w="12700" cap="flat" cmpd="sng" algn="ctr">
                      <a:solidFill>
                        <a:srgbClr val="722B1B"/>
                      </a:solidFill>
                      <a:prstDash val="solid"/>
                      <a:round/>
                      <a:headEnd type="none" w="med" len="med"/>
                      <a:tailEnd type="none" w="med" len="med"/>
                    </a:lnT>
                    <a:lnB w="12700" cap="flat" cmpd="sng" algn="ctr">
                      <a:solidFill>
                        <a:srgbClr val="722B1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02821311"/>
                  </a:ext>
                </a:extLst>
              </a:tr>
              <a:tr h="6806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50000"/>
                        </a:lnSpc>
                        <a:spcAft>
                          <a:spcPts val="1000"/>
                        </a:spcAft>
                      </a:pPr>
                      <a:r>
                        <a:rPr lang="en-US" sz="2400" dirty="0" err="1">
                          <a:solidFill>
                            <a:sysClr val="windowText" lastClr="000000"/>
                          </a:solidFill>
                          <a:effectLst/>
                          <a:latin typeface="UTM Avo" panose="02040603050506020204" pitchFamily="18" charset="0"/>
                        </a:rPr>
                        <a:t>Người</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đã</a:t>
                      </a:r>
                      <a:r>
                        <a:rPr lang="en-US" sz="2400" dirty="0">
                          <a:solidFill>
                            <a:sysClr val="windowText" lastClr="000000"/>
                          </a:solidFill>
                          <a:effectLst/>
                          <a:latin typeface="UTM Avo" panose="02040603050506020204" pitchFamily="18" charset="0"/>
                        </a:rPr>
                        <a:t> hi </a:t>
                      </a:r>
                      <a:r>
                        <a:rPr lang="en-US" sz="2400" dirty="0" err="1">
                          <a:solidFill>
                            <a:sysClr val="windowText" lastClr="000000"/>
                          </a:solidFill>
                          <a:effectLst/>
                          <a:latin typeface="UTM Avo" panose="02040603050506020204" pitchFamily="18" charset="0"/>
                        </a:rPr>
                        <a:t>sinh</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thân</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mình</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cứu</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pháo</a:t>
                      </a:r>
                      <a:r>
                        <a:rPr lang="en-US" sz="2400" dirty="0">
                          <a:solidFill>
                            <a:sysClr val="windowText" lastClr="000000"/>
                          </a:solidFill>
                          <a:effectLst/>
                          <a:latin typeface="UTM Avo" panose="02040603050506020204" pitchFamily="18" charset="0"/>
                        </a:rPr>
                        <a:t>.</a:t>
                      </a:r>
                      <a:endParaRPr lang="en-US" sz="2400" dirty="0">
                        <a:solidFill>
                          <a:sysClr val="windowText" lastClr="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nchor="ctr">
                    <a:lnL w="12700" cap="flat" cmpd="sng" algn="ctr">
                      <a:solidFill>
                        <a:srgbClr val="722B1B"/>
                      </a:solidFill>
                      <a:prstDash val="solid"/>
                      <a:round/>
                      <a:headEnd type="none" w="med" len="med"/>
                      <a:tailEnd type="none" w="med" len="med"/>
                    </a:lnL>
                    <a:lnR w="12700" cap="flat" cmpd="sng" algn="ctr">
                      <a:solidFill>
                        <a:srgbClr val="722B1B"/>
                      </a:solidFill>
                      <a:prstDash val="solid"/>
                      <a:round/>
                      <a:headEnd type="none" w="med" len="med"/>
                      <a:tailEnd type="none" w="med" len="med"/>
                    </a:lnR>
                    <a:lnT w="12700" cap="flat" cmpd="sng" algn="ctr">
                      <a:solidFill>
                        <a:srgbClr val="722B1B"/>
                      </a:solidFill>
                      <a:prstDash val="solid"/>
                      <a:round/>
                      <a:headEnd type="none" w="med" len="med"/>
                      <a:tailEnd type="none" w="med" len="med"/>
                    </a:lnT>
                    <a:lnB w="12700" cap="flat" cmpd="sng" algn="ctr">
                      <a:solidFill>
                        <a:srgbClr val="722B1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50000"/>
                        </a:lnSpc>
                        <a:spcAft>
                          <a:spcPts val="1000"/>
                        </a:spcAft>
                      </a:pPr>
                      <a:r>
                        <a:rPr lang="en-US" sz="2400" dirty="0">
                          <a:solidFill>
                            <a:sysClr val="windowText" lastClr="000000"/>
                          </a:solidFill>
                          <a:effectLst/>
                          <a:latin typeface="UTM Avo" panose="02040603050506020204" pitchFamily="18" charset="0"/>
                        </a:rPr>
                        <a:t>?</a:t>
                      </a:r>
                      <a:endParaRPr lang="en-US" sz="2400" dirty="0">
                        <a:solidFill>
                          <a:sysClr val="windowText" lastClr="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nchor="ctr">
                    <a:lnL w="12700" cap="flat" cmpd="sng" algn="ctr">
                      <a:solidFill>
                        <a:srgbClr val="722B1B"/>
                      </a:solidFill>
                      <a:prstDash val="solid"/>
                      <a:round/>
                      <a:headEnd type="none" w="med" len="med"/>
                      <a:tailEnd type="none" w="med" len="med"/>
                    </a:lnL>
                    <a:lnR w="12700" cap="flat" cmpd="sng" algn="ctr">
                      <a:solidFill>
                        <a:srgbClr val="722B1B"/>
                      </a:solidFill>
                      <a:prstDash val="solid"/>
                      <a:round/>
                      <a:headEnd type="none" w="med" len="med"/>
                      <a:tailEnd type="none" w="med" len="med"/>
                    </a:lnR>
                    <a:lnT w="12700" cap="flat" cmpd="sng" algn="ctr">
                      <a:solidFill>
                        <a:srgbClr val="722B1B"/>
                      </a:solidFill>
                      <a:prstDash val="solid"/>
                      <a:round/>
                      <a:headEnd type="none" w="med" len="med"/>
                      <a:tailEnd type="none" w="med" len="med"/>
                    </a:lnT>
                    <a:lnB w="12700" cap="flat" cmpd="sng" algn="ctr">
                      <a:solidFill>
                        <a:srgbClr val="722B1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39653072"/>
                  </a:ext>
                </a:extLst>
              </a:tr>
              <a:tr h="68062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just">
                        <a:lnSpc>
                          <a:spcPct val="150000"/>
                        </a:lnSpc>
                        <a:spcAft>
                          <a:spcPts val="1000"/>
                        </a:spcAft>
                      </a:pPr>
                      <a:r>
                        <a:rPr lang="en-US" sz="2400" dirty="0" err="1">
                          <a:solidFill>
                            <a:sysClr val="windowText" lastClr="000000"/>
                          </a:solidFill>
                          <a:effectLst/>
                          <a:latin typeface="UTM Avo" panose="02040603050506020204" pitchFamily="18" charset="0"/>
                        </a:rPr>
                        <a:t>Người</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đã</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bắt</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sống</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tướng</a:t>
                      </a:r>
                      <a:r>
                        <a:rPr lang="en-US" sz="2400" dirty="0">
                          <a:solidFill>
                            <a:sysClr val="windowText" lastClr="000000"/>
                          </a:solidFill>
                          <a:effectLst/>
                          <a:latin typeface="UTM Avo" panose="02040603050506020204" pitchFamily="18" charset="0"/>
                        </a:rPr>
                        <a:t> </a:t>
                      </a:r>
                      <a:r>
                        <a:rPr lang="en-US" sz="2400" dirty="0" err="1">
                          <a:solidFill>
                            <a:sysClr val="windowText" lastClr="000000"/>
                          </a:solidFill>
                          <a:effectLst/>
                          <a:latin typeface="UTM Avo" panose="02040603050506020204" pitchFamily="18" charset="0"/>
                        </a:rPr>
                        <a:t>Đờ</a:t>
                      </a:r>
                      <a:r>
                        <a:rPr lang="en-US" sz="2400" dirty="0">
                          <a:solidFill>
                            <a:sysClr val="windowText" lastClr="000000"/>
                          </a:solidFill>
                          <a:effectLst/>
                          <a:latin typeface="UTM Avo" panose="02040603050506020204" pitchFamily="18" charset="0"/>
                        </a:rPr>
                        <a:t> Ca-</a:t>
                      </a:r>
                      <a:r>
                        <a:rPr lang="en-US" sz="2400" dirty="0" err="1">
                          <a:solidFill>
                            <a:sysClr val="windowText" lastClr="000000"/>
                          </a:solidFill>
                          <a:effectLst/>
                          <a:latin typeface="UTM Avo" panose="02040603050506020204" pitchFamily="18" charset="0"/>
                        </a:rPr>
                        <a:t>xtơ</a:t>
                      </a:r>
                      <a:r>
                        <a:rPr lang="en-US" sz="2400" dirty="0">
                          <a:solidFill>
                            <a:sysClr val="windowText" lastClr="000000"/>
                          </a:solidFill>
                          <a:effectLst/>
                          <a:latin typeface="UTM Avo" panose="02040603050506020204" pitchFamily="18" charset="0"/>
                        </a:rPr>
                        <a:t>-</a:t>
                      </a:r>
                      <a:r>
                        <a:rPr lang="en-US" sz="2400" dirty="0" err="1">
                          <a:solidFill>
                            <a:sysClr val="windowText" lastClr="000000"/>
                          </a:solidFill>
                          <a:effectLst/>
                          <a:latin typeface="UTM Avo" panose="02040603050506020204" pitchFamily="18" charset="0"/>
                        </a:rPr>
                        <a:t>ri</a:t>
                      </a:r>
                      <a:r>
                        <a:rPr lang="en-US" sz="2400" dirty="0">
                          <a:solidFill>
                            <a:sysClr val="windowText" lastClr="000000"/>
                          </a:solidFill>
                          <a:effectLst/>
                          <a:latin typeface="UTM Avo" panose="02040603050506020204" pitchFamily="18" charset="0"/>
                        </a:rPr>
                        <a:t>.</a:t>
                      </a:r>
                      <a:endParaRPr lang="en-US" sz="2400" dirty="0">
                        <a:solidFill>
                          <a:sysClr val="windowText" lastClr="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nchor="ctr">
                    <a:lnL w="12700" cap="flat" cmpd="sng" algn="ctr">
                      <a:solidFill>
                        <a:srgbClr val="722B1B"/>
                      </a:solidFill>
                      <a:prstDash val="solid"/>
                      <a:round/>
                      <a:headEnd type="none" w="med" len="med"/>
                      <a:tailEnd type="none" w="med" len="med"/>
                    </a:lnL>
                    <a:lnR w="12700" cap="flat" cmpd="sng" algn="ctr">
                      <a:solidFill>
                        <a:srgbClr val="722B1B"/>
                      </a:solidFill>
                      <a:prstDash val="solid"/>
                      <a:round/>
                      <a:headEnd type="none" w="med" len="med"/>
                      <a:tailEnd type="none" w="med" len="med"/>
                    </a:lnR>
                    <a:lnT w="12700" cap="flat" cmpd="sng" algn="ctr">
                      <a:solidFill>
                        <a:srgbClr val="722B1B"/>
                      </a:solidFill>
                      <a:prstDash val="solid"/>
                      <a:round/>
                      <a:headEnd type="none" w="med" len="med"/>
                      <a:tailEnd type="none" w="med" len="med"/>
                    </a:lnT>
                    <a:lnB w="12700" cap="flat" cmpd="sng" algn="ctr">
                      <a:solidFill>
                        <a:srgbClr val="722B1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50000"/>
                        </a:lnSpc>
                        <a:spcAft>
                          <a:spcPts val="1000"/>
                        </a:spcAft>
                      </a:pPr>
                      <a:r>
                        <a:rPr lang="en-US" sz="2400" dirty="0">
                          <a:solidFill>
                            <a:sysClr val="windowText" lastClr="000000"/>
                          </a:solidFill>
                          <a:effectLst/>
                          <a:latin typeface="UTM Avo" panose="02040603050506020204" pitchFamily="18" charset="0"/>
                        </a:rPr>
                        <a:t>?</a:t>
                      </a:r>
                      <a:endParaRPr lang="en-US" sz="2400" dirty="0">
                        <a:solidFill>
                          <a:sysClr val="windowText" lastClr="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nchor="ctr">
                    <a:lnL w="12700" cap="flat" cmpd="sng" algn="ctr">
                      <a:solidFill>
                        <a:srgbClr val="722B1B"/>
                      </a:solidFill>
                      <a:prstDash val="solid"/>
                      <a:round/>
                      <a:headEnd type="none" w="med" len="med"/>
                      <a:tailEnd type="none" w="med" len="med"/>
                    </a:lnL>
                    <a:lnR w="12700" cap="flat" cmpd="sng" algn="ctr">
                      <a:solidFill>
                        <a:srgbClr val="722B1B"/>
                      </a:solidFill>
                      <a:prstDash val="solid"/>
                      <a:round/>
                      <a:headEnd type="none" w="med" len="med"/>
                      <a:tailEnd type="none" w="med" len="med"/>
                    </a:lnR>
                    <a:lnT w="12700" cap="flat" cmpd="sng" algn="ctr">
                      <a:solidFill>
                        <a:srgbClr val="722B1B"/>
                      </a:solidFill>
                      <a:prstDash val="solid"/>
                      <a:round/>
                      <a:headEnd type="none" w="med" len="med"/>
                      <a:tailEnd type="none" w="med" len="med"/>
                    </a:lnT>
                    <a:lnB w="12700" cap="flat" cmpd="sng" algn="ctr">
                      <a:solidFill>
                        <a:srgbClr val="722B1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4805176"/>
                  </a:ext>
                </a:extLst>
              </a:tr>
            </a:tbl>
          </a:graphicData>
        </a:graphic>
      </p:graphicFrame>
      <p:pic>
        <p:nvPicPr>
          <p:cNvPr id="22" name="Picture 41">
            <a:extLst>
              <a:ext uri="{FF2B5EF4-FFF2-40B4-BE49-F238E27FC236}">
                <a16:creationId xmlns:a16="http://schemas.microsoft.com/office/drawing/2014/main" id="{B91F3D76-29AC-F968-3AB0-9E79AA7DDDE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585851">
            <a:off x="873342" y="2130877"/>
            <a:ext cx="1736794" cy="1235294"/>
          </a:xfrm>
          <a:prstGeom prst="rect">
            <a:avLst/>
          </a:prstGeom>
        </p:spPr>
      </p:pic>
    </p:spTree>
    <p:extLst>
      <p:ext uri="{BB962C8B-B14F-4D97-AF65-F5344CB8AC3E}">
        <p14:creationId xmlns:p14="http://schemas.microsoft.com/office/powerpoint/2010/main" val="173891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522C6-A444-374D-5DEE-1394203C2B2C}"/>
            </a:ext>
          </a:extLst>
        </p:cNvPr>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67BD009D-07F8-1842-1A95-E5941FFD6965}"/>
              </a:ext>
            </a:extLst>
          </p:cNvPr>
          <p:cNvGraphicFramePr>
            <a:graphicFrameLocks noGrp="1"/>
          </p:cNvGraphicFramePr>
          <p:nvPr>
            <p:extLst>
              <p:ext uri="{D42A27DB-BD31-4B8C-83A1-F6EECF244321}">
                <p14:modId xmlns:p14="http://schemas.microsoft.com/office/powerpoint/2010/main" val="130994315"/>
              </p:ext>
            </p:extLst>
          </p:nvPr>
        </p:nvGraphicFramePr>
        <p:xfrm>
          <a:off x="821040" y="2010983"/>
          <a:ext cx="10549920" cy="4311996"/>
        </p:xfrm>
        <a:graphic>
          <a:graphicData uri="http://schemas.openxmlformats.org/drawingml/2006/table">
            <a:tbl>
              <a:tblPr firstRow="1" firstCol="1" bandRow="1"/>
              <a:tblGrid>
                <a:gridCol w="4295709">
                  <a:extLst>
                    <a:ext uri="{9D8B030D-6E8A-4147-A177-3AD203B41FA5}">
                      <a16:colId xmlns:a16="http://schemas.microsoft.com/office/drawing/2014/main" val="557000196"/>
                    </a:ext>
                  </a:extLst>
                </a:gridCol>
                <a:gridCol w="6254211">
                  <a:extLst>
                    <a:ext uri="{9D8B030D-6E8A-4147-A177-3AD203B41FA5}">
                      <a16:colId xmlns:a16="http://schemas.microsoft.com/office/drawing/2014/main" val="3387665650"/>
                    </a:ext>
                  </a:extLst>
                </a:gridCol>
              </a:tblGrid>
              <a:tr h="7788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50000"/>
                        </a:lnSpc>
                        <a:spcAft>
                          <a:spcPts val="1000"/>
                        </a:spcAft>
                      </a:pPr>
                      <a:r>
                        <a:rPr lang="en-US" sz="2400" b="1" dirty="0" err="1">
                          <a:solidFill>
                            <a:sysClr val="windowText" lastClr="000000"/>
                          </a:solidFill>
                          <a:effectLst/>
                          <a:latin typeface="UTM Avo" panose="02040603050506020204" pitchFamily="18" charset="0"/>
                        </a:rPr>
                        <a:t>Hành</a:t>
                      </a:r>
                      <a:r>
                        <a:rPr lang="en-US" sz="2400" b="1" dirty="0">
                          <a:solidFill>
                            <a:sysClr val="windowText" lastClr="000000"/>
                          </a:solidFill>
                          <a:effectLst/>
                          <a:latin typeface="UTM Avo" panose="02040603050506020204" pitchFamily="18" charset="0"/>
                        </a:rPr>
                        <a:t> </a:t>
                      </a:r>
                      <a:r>
                        <a:rPr lang="en-US" sz="2400" b="1" dirty="0" err="1">
                          <a:solidFill>
                            <a:sysClr val="windowText" lastClr="000000"/>
                          </a:solidFill>
                          <a:effectLst/>
                          <a:latin typeface="UTM Avo" panose="02040603050506020204" pitchFamily="18" charset="0"/>
                        </a:rPr>
                        <a:t>động</a:t>
                      </a:r>
                      <a:endParaRPr lang="en-US" sz="2400" b="1" dirty="0">
                        <a:solidFill>
                          <a:sysClr val="windowText" lastClr="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nchor="ctr">
                    <a:lnL w="12700" cap="flat" cmpd="sng" algn="ctr">
                      <a:solidFill>
                        <a:srgbClr val="722B1B"/>
                      </a:solidFill>
                      <a:prstDash val="solid"/>
                      <a:round/>
                      <a:headEnd type="none" w="med" len="med"/>
                      <a:tailEnd type="none" w="med" len="med"/>
                    </a:lnL>
                    <a:lnR w="12700" cap="flat" cmpd="sng" algn="ctr">
                      <a:solidFill>
                        <a:srgbClr val="722B1B"/>
                      </a:solidFill>
                      <a:prstDash val="solid"/>
                      <a:round/>
                      <a:headEnd type="none" w="med" len="med"/>
                      <a:tailEnd type="none" w="med" len="med"/>
                    </a:lnR>
                    <a:lnT w="12700" cap="flat" cmpd="sng" algn="ctr">
                      <a:solidFill>
                        <a:srgbClr val="722B1B"/>
                      </a:solidFill>
                      <a:prstDash val="solid"/>
                      <a:round/>
                      <a:headEnd type="none" w="med" len="med"/>
                      <a:tailEnd type="none" w="med" len="med"/>
                    </a:lnT>
                    <a:lnB w="12700" cap="flat" cmpd="sng" algn="ctr">
                      <a:solidFill>
                        <a:srgbClr val="722B1B"/>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ctr">
                        <a:lnSpc>
                          <a:spcPct val="150000"/>
                        </a:lnSpc>
                        <a:spcAft>
                          <a:spcPts val="1000"/>
                        </a:spcAft>
                      </a:pPr>
                      <a:r>
                        <a:rPr lang="en-US" sz="2400" b="1" dirty="0" err="1">
                          <a:solidFill>
                            <a:sysClr val="windowText" lastClr="000000"/>
                          </a:solidFill>
                          <a:effectLst/>
                          <a:latin typeface="UTM Avo" panose="02040603050506020204" pitchFamily="18" charset="0"/>
                        </a:rPr>
                        <a:t>Nhân</a:t>
                      </a:r>
                      <a:r>
                        <a:rPr lang="en-US" sz="2400" b="1" dirty="0">
                          <a:solidFill>
                            <a:sysClr val="windowText" lastClr="000000"/>
                          </a:solidFill>
                          <a:effectLst/>
                          <a:latin typeface="UTM Avo" panose="02040603050506020204" pitchFamily="18" charset="0"/>
                        </a:rPr>
                        <a:t> </a:t>
                      </a:r>
                      <a:r>
                        <a:rPr lang="en-US" sz="2400" b="1" dirty="0" err="1">
                          <a:solidFill>
                            <a:sysClr val="windowText" lastClr="000000"/>
                          </a:solidFill>
                          <a:effectLst/>
                          <a:latin typeface="UTM Avo" panose="02040603050506020204" pitchFamily="18" charset="0"/>
                        </a:rPr>
                        <a:t>vật</a:t>
                      </a:r>
                      <a:endParaRPr lang="en-US" sz="2400" b="1" dirty="0">
                        <a:solidFill>
                          <a:sysClr val="windowText" lastClr="000000"/>
                        </a:solidFill>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nchor="ctr">
                    <a:lnL w="12700" cap="flat" cmpd="sng" algn="ctr">
                      <a:solidFill>
                        <a:srgbClr val="722B1B"/>
                      </a:solidFill>
                      <a:prstDash val="solid"/>
                      <a:round/>
                      <a:headEnd type="none" w="med" len="med"/>
                      <a:tailEnd type="none" w="med" len="med"/>
                    </a:lnL>
                    <a:lnR w="12700" cap="flat" cmpd="sng" algn="ctr">
                      <a:solidFill>
                        <a:srgbClr val="722B1B"/>
                      </a:solidFill>
                      <a:prstDash val="solid"/>
                      <a:round/>
                      <a:headEnd type="none" w="med" len="med"/>
                      <a:tailEnd type="none" w="med" len="med"/>
                    </a:lnR>
                    <a:lnT w="12700" cap="flat" cmpd="sng" algn="ctr">
                      <a:solidFill>
                        <a:srgbClr val="722B1B"/>
                      </a:solidFill>
                      <a:prstDash val="solid"/>
                      <a:round/>
                      <a:headEnd type="none" w="med" len="med"/>
                      <a:tailEnd type="none" w="med" len="med"/>
                    </a:lnT>
                    <a:lnB w="12700" cap="flat" cmpd="sng" algn="ctr">
                      <a:solidFill>
                        <a:srgbClr val="722B1B"/>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57271105"/>
                  </a:ext>
                </a:extLst>
              </a:tr>
              <a:tr h="1177732">
                <a:tc>
                  <a:txBody>
                    <a:bodyPr/>
                    <a:lstStyle/>
                    <a:p>
                      <a:pPr algn="just">
                        <a:lnSpc>
                          <a:spcPct val="150000"/>
                        </a:lnSpc>
                        <a:spcAft>
                          <a:spcPts val="1000"/>
                        </a:spcAft>
                      </a:pPr>
                      <a:r>
                        <a:rPr lang="en-US" sz="2400" dirty="0" err="1">
                          <a:effectLst/>
                          <a:latin typeface="UTM Avo" panose="02040603050506020204" pitchFamily="18" charset="0"/>
                        </a:rPr>
                        <a:t>Người</a:t>
                      </a:r>
                      <a:r>
                        <a:rPr lang="en-US" sz="2400" dirty="0">
                          <a:effectLst/>
                          <a:latin typeface="UTM Avo" panose="02040603050506020204" pitchFamily="18" charset="0"/>
                        </a:rPr>
                        <a:t> </a:t>
                      </a:r>
                      <a:r>
                        <a:rPr lang="en-US" sz="2400" dirty="0" err="1">
                          <a:effectLst/>
                          <a:latin typeface="UTM Avo" panose="02040603050506020204" pitchFamily="18" charset="0"/>
                        </a:rPr>
                        <a:t>đã</a:t>
                      </a:r>
                      <a:r>
                        <a:rPr lang="en-US" sz="2400" dirty="0">
                          <a:effectLst/>
                          <a:latin typeface="UTM Avo" panose="02040603050506020204" pitchFamily="18" charset="0"/>
                        </a:rPr>
                        <a:t> </a:t>
                      </a:r>
                      <a:r>
                        <a:rPr lang="en-US" sz="2400" dirty="0" err="1">
                          <a:effectLst/>
                          <a:latin typeface="UTM Avo" panose="02040603050506020204" pitchFamily="18" charset="0"/>
                        </a:rPr>
                        <a:t>lấy</a:t>
                      </a:r>
                      <a:r>
                        <a:rPr lang="en-US" sz="2400" dirty="0">
                          <a:effectLst/>
                          <a:latin typeface="UTM Avo" panose="02040603050506020204" pitchFamily="18" charset="0"/>
                        </a:rPr>
                        <a:t> </a:t>
                      </a:r>
                      <a:r>
                        <a:rPr lang="en-US" sz="2400" dirty="0" err="1">
                          <a:effectLst/>
                          <a:latin typeface="UTM Avo" panose="02040603050506020204" pitchFamily="18" charset="0"/>
                        </a:rPr>
                        <a:t>thân</a:t>
                      </a:r>
                      <a:r>
                        <a:rPr lang="en-US" sz="2400" dirty="0">
                          <a:effectLst/>
                          <a:latin typeface="UTM Avo" panose="02040603050506020204" pitchFamily="18" charset="0"/>
                        </a:rPr>
                        <a:t> </a:t>
                      </a:r>
                      <a:r>
                        <a:rPr lang="en-US" sz="2400" dirty="0" err="1">
                          <a:effectLst/>
                          <a:latin typeface="UTM Avo" panose="02040603050506020204" pitchFamily="18" charset="0"/>
                        </a:rPr>
                        <a:t>mình</a:t>
                      </a:r>
                      <a:r>
                        <a:rPr lang="en-US" sz="2400" dirty="0">
                          <a:effectLst/>
                          <a:latin typeface="UTM Avo" panose="02040603050506020204" pitchFamily="18" charset="0"/>
                        </a:rPr>
                        <a:t> </a:t>
                      </a:r>
                      <a:r>
                        <a:rPr lang="en-US" sz="2400" dirty="0" err="1">
                          <a:effectLst/>
                          <a:latin typeface="UTM Avo" panose="02040603050506020204" pitchFamily="18" charset="0"/>
                        </a:rPr>
                        <a:t>làm</a:t>
                      </a:r>
                      <a:r>
                        <a:rPr lang="en-US" sz="2400" dirty="0">
                          <a:effectLst/>
                          <a:latin typeface="UTM Avo" panose="02040603050506020204" pitchFamily="18" charset="0"/>
                        </a:rPr>
                        <a:t> </a:t>
                      </a:r>
                      <a:r>
                        <a:rPr lang="en-US" sz="2400" dirty="0" err="1">
                          <a:effectLst/>
                          <a:latin typeface="UTM Avo" panose="02040603050506020204" pitchFamily="18" charset="0"/>
                        </a:rPr>
                        <a:t>giá</a:t>
                      </a:r>
                      <a:r>
                        <a:rPr lang="en-US" sz="2400" dirty="0">
                          <a:effectLst/>
                          <a:latin typeface="UTM Avo" panose="02040603050506020204" pitchFamily="18" charset="0"/>
                        </a:rPr>
                        <a:t> </a:t>
                      </a:r>
                      <a:r>
                        <a:rPr lang="en-US" sz="2400" dirty="0" err="1">
                          <a:effectLst/>
                          <a:latin typeface="UTM Avo" panose="02040603050506020204" pitchFamily="18" charset="0"/>
                        </a:rPr>
                        <a:t>súng</a:t>
                      </a:r>
                      <a:r>
                        <a:rPr lang="en-US" sz="2400" dirty="0">
                          <a:effectLst/>
                          <a:latin typeface="UTM Avo" panose="020406030505060202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nchor="ctr">
                    <a:lnL w="12700" cap="flat" cmpd="sng" algn="ctr">
                      <a:solidFill>
                        <a:srgbClr val="722B1B"/>
                      </a:solidFill>
                      <a:prstDash val="solid"/>
                      <a:round/>
                      <a:headEnd type="none" w="med" len="med"/>
                      <a:tailEnd type="none" w="med" len="med"/>
                    </a:lnL>
                    <a:lnR w="12700" cap="flat" cmpd="sng" algn="ctr">
                      <a:solidFill>
                        <a:srgbClr val="722B1B"/>
                      </a:solidFill>
                      <a:prstDash val="solid"/>
                      <a:round/>
                      <a:headEnd type="none" w="med" len="med"/>
                      <a:tailEnd type="none" w="med" len="med"/>
                    </a:lnR>
                    <a:lnT w="12700" cap="flat" cmpd="sng" algn="ctr">
                      <a:solidFill>
                        <a:srgbClr val="722B1B"/>
                      </a:solidFill>
                      <a:prstDash val="solid"/>
                      <a:round/>
                      <a:headEnd type="none" w="med" len="med"/>
                      <a:tailEnd type="none" w="med" len="med"/>
                    </a:lnT>
                    <a:lnB w="12700" cap="flat" cmpd="sng" algn="ctr">
                      <a:solidFill>
                        <a:srgbClr val="722B1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50000"/>
                        </a:lnSpc>
                        <a:spcAft>
                          <a:spcPts val="1000"/>
                        </a:spcAft>
                      </a:pPr>
                      <a:r>
                        <a:rPr lang="en-US" sz="2400" dirty="0" err="1">
                          <a:effectLst/>
                          <a:latin typeface="UTM Avo" panose="02040603050506020204" pitchFamily="18" charset="0"/>
                        </a:rPr>
                        <a:t>Bế</a:t>
                      </a:r>
                      <a:r>
                        <a:rPr lang="en-US" sz="2400" dirty="0">
                          <a:effectLst/>
                          <a:latin typeface="UTM Avo" panose="02040603050506020204" pitchFamily="18" charset="0"/>
                        </a:rPr>
                        <a:t> Văn </a:t>
                      </a:r>
                      <a:r>
                        <a:rPr lang="en-US" sz="2400" dirty="0" err="1">
                          <a:effectLst/>
                          <a:latin typeface="UTM Avo" panose="02040603050506020204" pitchFamily="18" charset="0"/>
                        </a:rPr>
                        <a:t>Đàn</a:t>
                      </a:r>
                      <a:r>
                        <a:rPr lang="en-US" sz="2400" dirty="0">
                          <a:effectLst/>
                          <a:latin typeface="UTM Avo" panose="020406030505060202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nchor="ctr">
                    <a:lnL w="12700" cap="flat" cmpd="sng" algn="ctr">
                      <a:solidFill>
                        <a:srgbClr val="722B1B"/>
                      </a:solidFill>
                      <a:prstDash val="solid"/>
                      <a:round/>
                      <a:headEnd type="none" w="med" len="med"/>
                      <a:tailEnd type="none" w="med" len="med"/>
                    </a:lnL>
                    <a:lnR w="12700" cap="flat" cmpd="sng" algn="ctr">
                      <a:solidFill>
                        <a:srgbClr val="722B1B"/>
                      </a:solidFill>
                      <a:prstDash val="solid"/>
                      <a:round/>
                      <a:headEnd type="none" w="med" len="med"/>
                      <a:tailEnd type="none" w="med" len="med"/>
                    </a:lnR>
                    <a:lnT w="12700" cap="flat" cmpd="sng" algn="ctr">
                      <a:solidFill>
                        <a:srgbClr val="722B1B"/>
                      </a:solidFill>
                      <a:prstDash val="solid"/>
                      <a:round/>
                      <a:headEnd type="none" w="med" len="med"/>
                      <a:tailEnd type="none" w="med" len="med"/>
                    </a:lnT>
                    <a:lnB w="12700" cap="flat" cmpd="sng" algn="ctr">
                      <a:solidFill>
                        <a:srgbClr val="722B1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02821311"/>
                  </a:ext>
                </a:extLst>
              </a:tr>
              <a:tr h="1177732">
                <a:tc>
                  <a:txBody>
                    <a:bodyPr/>
                    <a:lstStyle/>
                    <a:p>
                      <a:pPr algn="just">
                        <a:lnSpc>
                          <a:spcPct val="150000"/>
                        </a:lnSpc>
                        <a:spcAft>
                          <a:spcPts val="1000"/>
                        </a:spcAft>
                      </a:pPr>
                      <a:r>
                        <a:rPr lang="en-US" sz="2400" dirty="0" err="1">
                          <a:effectLst/>
                          <a:latin typeface="UTM Avo" panose="02040603050506020204" pitchFamily="18" charset="0"/>
                        </a:rPr>
                        <a:t>Người</a:t>
                      </a:r>
                      <a:r>
                        <a:rPr lang="en-US" sz="2400" dirty="0">
                          <a:effectLst/>
                          <a:latin typeface="UTM Avo" panose="02040603050506020204" pitchFamily="18" charset="0"/>
                        </a:rPr>
                        <a:t> </a:t>
                      </a:r>
                      <a:r>
                        <a:rPr lang="en-US" sz="2400" dirty="0" err="1">
                          <a:effectLst/>
                          <a:latin typeface="UTM Avo" panose="02040603050506020204" pitchFamily="18" charset="0"/>
                        </a:rPr>
                        <a:t>đã</a:t>
                      </a:r>
                      <a:r>
                        <a:rPr lang="en-US" sz="2400" dirty="0">
                          <a:effectLst/>
                          <a:latin typeface="UTM Avo" panose="02040603050506020204" pitchFamily="18" charset="0"/>
                        </a:rPr>
                        <a:t> hi </a:t>
                      </a:r>
                      <a:r>
                        <a:rPr lang="en-US" sz="2400" dirty="0" err="1">
                          <a:effectLst/>
                          <a:latin typeface="UTM Avo" panose="02040603050506020204" pitchFamily="18" charset="0"/>
                        </a:rPr>
                        <a:t>sinh</a:t>
                      </a:r>
                      <a:r>
                        <a:rPr lang="en-US" sz="2400" dirty="0">
                          <a:effectLst/>
                          <a:latin typeface="UTM Avo" panose="02040603050506020204" pitchFamily="18" charset="0"/>
                        </a:rPr>
                        <a:t> </a:t>
                      </a:r>
                      <a:r>
                        <a:rPr lang="en-US" sz="2400" dirty="0" err="1">
                          <a:effectLst/>
                          <a:latin typeface="UTM Avo" panose="02040603050506020204" pitchFamily="18" charset="0"/>
                        </a:rPr>
                        <a:t>thân</a:t>
                      </a:r>
                      <a:r>
                        <a:rPr lang="en-US" sz="2400" dirty="0">
                          <a:effectLst/>
                          <a:latin typeface="UTM Avo" panose="02040603050506020204" pitchFamily="18" charset="0"/>
                        </a:rPr>
                        <a:t> </a:t>
                      </a:r>
                      <a:r>
                        <a:rPr lang="en-US" sz="2400" dirty="0" err="1">
                          <a:effectLst/>
                          <a:latin typeface="UTM Avo" panose="02040603050506020204" pitchFamily="18" charset="0"/>
                        </a:rPr>
                        <a:t>mình</a:t>
                      </a:r>
                      <a:r>
                        <a:rPr lang="en-US" sz="2400" dirty="0">
                          <a:effectLst/>
                          <a:latin typeface="UTM Avo" panose="02040603050506020204" pitchFamily="18" charset="0"/>
                        </a:rPr>
                        <a:t> </a:t>
                      </a:r>
                      <a:r>
                        <a:rPr lang="en-US" sz="2400" dirty="0" err="1">
                          <a:effectLst/>
                          <a:latin typeface="UTM Avo" panose="02040603050506020204" pitchFamily="18" charset="0"/>
                        </a:rPr>
                        <a:t>cứu</a:t>
                      </a:r>
                      <a:r>
                        <a:rPr lang="en-US" sz="2400" dirty="0">
                          <a:effectLst/>
                          <a:latin typeface="UTM Avo" panose="02040603050506020204" pitchFamily="18" charset="0"/>
                        </a:rPr>
                        <a:t> </a:t>
                      </a:r>
                      <a:r>
                        <a:rPr lang="en-US" sz="2400" dirty="0" err="1">
                          <a:effectLst/>
                          <a:latin typeface="UTM Avo" panose="02040603050506020204" pitchFamily="18" charset="0"/>
                        </a:rPr>
                        <a:t>pháo</a:t>
                      </a:r>
                      <a:r>
                        <a:rPr lang="en-US" sz="2400" dirty="0">
                          <a:effectLst/>
                          <a:latin typeface="UTM Avo" panose="020406030505060202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nchor="ctr">
                    <a:lnL w="12700" cap="flat" cmpd="sng" algn="ctr">
                      <a:solidFill>
                        <a:srgbClr val="722B1B"/>
                      </a:solidFill>
                      <a:prstDash val="solid"/>
                      <a:round/>
                      <a:headEnd type="none" w="med" len="med"/>
                      <a:tailEnd type="none" w="med" len="med"/>
                    </a:lnL>
                    <a:lnR w="12700" cap="flat" cmpd="sng" algn="ctr">
                      <a:solidFill>
                        <a:srgbClr val="722B1B"/>
                      </a:solidFill>
                      <a:prstDash val="solid"/>
                      <a:round/>
                      <a:headEnd type="none" w="med" len="med"/>
                      <a:tailEnd type="none" w="med" len="med"/>
                    </a:lnR>
                    <a:lnT w="12700" cap="flat" cmpd="sng" algn="ctr">
                      <a:solidFill>
                        <a:srgbClr val="722B1B"/>
                      </a:solidFill>
                      <a:prstDash val="solid"/>
                      <a:round/>
                      <a:headEnd type="none" w="med" len="med"/>
                      <a:tailEnd type="none" w="med" len="med"/>
                    </a:lnT>
                    <a:lnB w="12700" cap="flat" cmpd="sng" algn="ctr">
                      <a:solidFill>
                        <a:srgbClr val="722B1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50000"/>
                        </a:lnSpc>
                        <a:spcAft>
                          <a:spcPts val="1000"/>
                        </a:spcAft>
                      </a:pPr>
                      <a:r>
                        <a:rPr lang="en-US" sz="2400" dirty="0" err="1">
                          <a:effectLst/>
                          <a:latin typeface="UTM Avo" panose="02040603050506020204" pitchFamily="18" charset="0"/>
                        </a:rPr>
                        <a:t>Tô</a:t>
                      </a:r>
                      <a:r>
                        <a:rPr lang="en-US" sz="2400" dirty="0">
                          <a:effectLst/>
                          <a:latin typeface="UTM Avo" panose="02040603050506020204" pitchFamily="18" charset="0"/>
                        </a:rPr>
                        <a:t> </a:t>
                      </a:r>
                      <a:r>
                        <a:rPr lang="en-US" sz="2400" dirty="0" err="1">
                          <a:effectLst/>
                          <a:latin typeface="UTM Avo" panose="02040603050506020204" pitchFamily="18" charset="0"/>
                        </a:rPr>
                        <a:t>Vĩnh</a:t>
                      </a:r>
                      <a:r>
                        <a:rPr lang="en-US" sz="2400" dirty="0">
                          <a:effectLst/>
                          <a:latin typeface="UTM Avo" panose="02040603050506020204" pitchFamily="18" charset="0"/>
                        </a:rPr>
                        <a:t> </a:t>
                      </a:r>
                      <a:r>
                        <a:rPr lang="en-US" sz="2400" dirty="0" err="1">
                          <a:effectLst/>
                          <a:latin typeface="UTM Avo" panose="02040603050506020204" pitchFamily="18" charset="0"/>
                        </a:rPr>
                        <a:t>Diện</a:t>
                      </a:r>
                      <a:r>
                        <a:rPr lang="en-US" sz="2400" dirty="0">
                          <a:effectLst/>
                          <a:latin typeface="UTM Avo" panose="02040603050506020204" pitchFamily="18" charset="0"/>
                        </a:rPr>
                        <a:t> </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nchor="ctr">
                    <a:lnL w="12700" cap="flat" cmpd="sng" algn="ctr">
                      <a:solidFill>
                        <a:srgbClr val="722B1B"/>
                      </a:solidFill>
                      <a:prstDash val="solid"/>
                      <a:round/>
                      <a:headEnd type="none" w="med" len="med"/>
                      <a:tailEnd type="none" w="med" len="med"/>
                    </a:lnL>
                    <a:lnR w="12700" cap="flat" cmpd="sng" algn="ctr">
                      <a:solidFill>
                        <a:srgbClr val="722B1B"/>
                      </a:solidFill>
                      <a:prstDash val="solid"/>
                      <a:round/>
                      <a:headEnd type="none" w="med" len="med"/>
                      <a:tailEnd type="none" w="med" len="med"/>
                    </a:lnR>
                    <a:lnT w="12700" cap="flat" cmpd="sng" algn="ctr">
                      <a:solidFill>
                        <a:srgbClr val="722B1B"/>
                      </a:solidFill>
                      <a:prstDash val="solid"/>
                      <a:round/>
                      <a:headEnd type="none" w="med" len="med"/>
                      <a:tailEnd type="none" w="med" len="med"/>
                    </a:lnT>
                    <a:lnB w="12700" cap="flat" cmpd="sng" algn="ctr">
                      <a:solidFill>
                        <a:srgbClr val="722B1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39653072"/>
                  </a:ext>
                </a:extLst>
              </a:tr>
              <a:tr h="1177732">
                <a:tc>
                  <a:txBody>
                    <a:bodyPr/>
                    <a:lstStyle/>
                    <a:p>
                      <a:pPr algn="just">
                        <a:lnSpc>
                          <a:spcPct val="150000"/>
                        </a:lnSpc>
                        <a:spcAft>
                          <a:spcPts val="1000"/>
                        </a:spcAft>
                      </a:pPr>
                      <a:r>
                        <a:rPr lang="en-US" sz="2400" dirty="0" err="1">
                          <a:effectLst/>
                          <a:latin typeface="UTM Avo" panose="02040603050506020204" pitchFamily="18" charset="0"/>
                        </a:rPr>
                        <a:t>Người</a:t>
                      </a:r>
                      <a:r>
                        <a:rPr lang="en-US" sz="2400" dirty="0">
                          <a:effectLst/>
                          <a:latin typeface="UTM Avo" panose="02040603050506020204" pitchFamily="18" charset="0"/>
                        </a:rPr>
                        <a:t> </a:t>
                      </a:r>
                      <a:r>
                        <a:rPr lang="en-US" sz="2400" dirty="0" err="1">
                          <a:effectLst/>
                          <a:latin typeface="UTM Avo" panose="02040603050506020204" pitchFamily="18" charset="0"/>
                        </a:rPr>
                        <a:t>đã</a:t>
                      </a:r>
                      <a:r>
                        <a:rPr lang="en-US" sz="2400" dirty="0">
                          <a:effectLst/>
                          <a:latin typeface="UTM Avo" panose="02040603050506020204" pitchFamily="18" charset="0"/>
                        </a:rPr>
                        <a:t> </a:t>
                      </a:r>
                      <a:r>
                        <a:rPr lang="en-US" sz="2400" dirty="0" err="1">
                          <a:effectLst/>
                          <a:latin typeface="UTM Avo" panose="02040603050506020204" pitchFamily="18" charset="0"/>
                        </a:rPr>
                        <a:t>bắt</a:t>
                      </a:r>
                      <a:r>
                        <a:rPr lang="en-US" sz="2400" dirty="0">
                          <a:effectLst/>
                          <a:latin typeface="UTM Avo" panose="02040603050506020204" pitchFamily="18" charset="0"/>
                        </a:rPr>
                        <a:t> </a:t>
                      </a:r>
                      <a:r>
                        <a:rPr lang="en-US" sz="2400" dirty="0" err="1">
                          <a:effectLst/>
                          <a:latin typeface="UTM Avo" panose="02040603050506020204" pitchFamily="18" charset="0"/>
                        </a:rPr>
                        <a:t>sống</a:t>
                      </a:r>
                      <a:r>
                        <a:rPr lang="en-US" sz="2400" dirty="0">
                          <a:effectLst/>
                          <a:latin typeface="UTM Avo" panose="02040603050506020204" pitchFamily="18" charset="0"/>
                        </a:rPr>
                        <a:t> </a:t>
                      </a:r>
                      <a:r>
                        <a:rPr lang="en-US" sz="2400" dirty="0" err="1">
                          <a:effectLst/>
                          <a:latin typeface="UTM Avo" panose="02040603050506020204" pitchFamily="18" charset="0"/>
                        </a:rPr>
                        <a:t>tướng</a:t>
                      </a:r>
                      <a:r>
                        <a:rPr lang="en-US" sz="2400" dirty="0">
                          <a:effectLst/>
                          <a:latin typeface="UTM Avo" panose="02040603050506020204" pitchFamily="18" charset="0"/>
                        </a:rPr>
                        <a:t> </a:t>
                      </a:r>
                      <a:r>
                        <a:rPr lang="en-US" sz="2400" dirty="0" err="1">
                          <a:effectLst/>
                          <a:latin typeface="UTM Avo" panose="02040603050506020204" pitchFamily="18" charset="0"/>
                        </a:rPr>
                        <a:t>Đờ</a:t>
                      </a:r>
                      <a:r>
                        <a:rPr lang="en-US" sz="2400" dirty="0">
                          <a:effectLst/>
                          <a:latin typeface="UTM Avo" panose="02040603050506020204" pitchFamily="18" charset="0"/>
                        </a:rPr>
                        <a:t> Ca-</a:t>
                      </a:r>
                      <a:r>
                        <a:rPr lang="en-US" sz="2400" dirty="0" err="1">
                          <a:effectLst/>
                          <a:latin typeface="UTM Avo" panose="02040603050506020204" pitchFamily="18" charset="0"/>
                        </a:rPr>
                        <a:t>xtơ</a:t>
                      </a:r>
                      <a:r>
                        <a:rPr lang="en-US" sz="2400" dirty="0">
                          <a:effectLst/>
                          <a:latin typeface="UTM Avo" panose="02040603050506020204" pitchFamily="18" charset="0"/>
                        </a:rPr>
                        <a:t>-</a:t>
                      </a:r>
                      <a:r>
                        <a:rPr lang="en-US" sz="2400" dirty="0" err="1">
                          <a:effectLst/>
                          <a:latin typeface="UTM Avo" panose="02040603050506020204" pitchFamily="18" charset="0"/>
                        </a:rPr>
                        <a:t>ri</a:t>
                      </a:r>
                      <a:r>
                        <a:rPr lang="en-US" sz="2400" dirty="0">
                          <a:effectLst/>
                          <a:latin typeface="UTM Avo" panose="02040603050506020204" pitchFamily="18" charset="0"/>
                        </a:rPr>
                        <a:t>.</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nchor="ctr">
                    <a:lnL w="12700" cap="flat" cmpd="sng" algn="ctr">
                      <a:solidFill>
                        <a:srgbClr val="722B1B"/>
                      </a:solidFill>
                      <a:prstDash val="solid"/>
                      <a:round/>
                      <a:headEnd type="none" w="med" len="med"/>
                      <a:tailEnd type="none" w="med" len="med"/>
                    </a:lnL>
                    <a:lnR w="12700" cap="flat" cmpd="sng" algn="ctr">
                      <a:solidFill>
                        <a:srgbClr val="722B1B"/>
                      </a:solidFill>
                      <a:prstDash val="solid"/>
                      <a:round/>
                      <a:headEnd type="none" w="med" len="med"/>
                      <a:tailEnd type="none" w="med" len="med"/>
                    </a:lnR>
                    <a:lnT w="12700" cap="flat" cmpd="sng" algn="ctr">
                      <a:solidFill>
                        <a:srgbClr val="722B1B"/>
                      </a:solidFill>
                      <a:prstDash val="solid"/>
                      <a:round/>
                      <a:headEnd type="none" w="med" len="med"/>
                      <a:tailEnd type="none" w="med" len="med"/>
                    </a:lnT>
                    <a:lnB w="12700" cap="flat" cmpd="sng" algn="ctr">
                      <a:solidFill>
                        <a:srgbClr val="722B1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a:lnSpc>
                          <a:spcPct val="150000"/>
                        </a:lnSpc>
                        <a:spcAft>
                          <a:spcPts val="1000"/>
                        </a:spcAft>
                      </a:pPr>
                      <a:r>
                        <a:rPr lang="en-US" sz="2400" dirty="0" err="1">
                          <a:effectLst/>
                          <a:latin typeface="UTM Avo" panose="02040603050506020204" pitchFamily="18" charset="0"/>
                        </a:rPr>
                        <a:t>Gồm</a:t>
                      </a:r>
                      <a:r>
                        <a:rPr lang="en-US" sz="2400" dirty="0">
                          <a:effectLst/>
                          <a:latin typeface="UTM Avo" panose="02040603050506020204" pitchFamily="18" charset="0"/>
                        </a:rPr>
                        <a:t>: </a:t>
                      </a:r>
                      <a:r>
                        <a:rPr lang="en-US" sz="2400" dirty="0" err="1">
                          <a:effectLst/>
                          <a:latin typeface="UTM Avo" panose="02040603050506020204" pitchFamily="18" charset="0"/>
                        </a:rPr>
                        <a:t>Tiểu</a:t>
                      </a:r>
                      <a:r>
                        <a:rPr lang="en-US" sz="2400" dirty="0">
                          <a:effectLst/>
                          <a:latin typeface="UTM Avo" panose="02040603050506020204" pitchFamily="18" charset="0"/>
                        </a:rPr>
                        <a:t> </a:t>
                      </a:r>
                      <a:r>
                        <a:rPr lang="en-US" sz="2400" dirty="0" err="1">
                          <a:effectLst/>
                          <a:latin typeface="UTM Avo" panose="02040603050506020204" pitchFamily="18" charset="0"/>
                        </a:rPr>
                        <a:t>đội</a:t>
                      </a:r>
                      <a:r>
                        <a:rPr lang="en-US" sz="2400" dirty="0">
                          <a:effectLst/>
                          <a:latin typeface="UTM Avo" panose="02040603050506020204" pitchFamily="18" charset="0"/>
                        </a:rPr>
                        <a:t> </a:t>
                      </a:r>
                      <a:r>
                        <a:rPr lang="en-US" sz="2400" dirty="0" err="1">
                          <a:effectLst/>
                          <a:latin typeface="UTM Avo" panose="02040603050506020204" pitchFamily="18" charset="0"/>
                        </a:rPr>
                        <a:t>trưởng</a:t>
                      </a:r>
                      <a:r>
                        <a:rPr lang="en-US" sz="2400" dirty="0">
                          <a:effectLst/>
                          <a:latin typeface="UTM Avo" panose="02040603050506020204" pitchFamily="18" charset="0"/>
                        </a:rPr>
                        <a:t> Hoàng </a:t>
                      </a:r>
                      <a:r>
                        <a:rPr lang="en-US" sz="2400" dirty="0" err="1">
                          <a:effectLst/>
                          <a:latin typeface="UTM Avo" panose="02040603050506020204" pitchFamily="18" charset="0"/>
                        </a:rPr>
                        <a:t>Đăng</a:t>
                      </a:r>
                      <a:r>
                        <a:rPr lang="en-US" sz="2400" dirty="0">
                          <a:effectLst/>
                          <a:latin typeface="UTM Avo" panose="02040603050506020204" pitchFamily="18" charset="0"/>
                        </a:rPr>
                        <a:t> Vinh, </a:t>
                      </a:r>
                      <a:r>
                        <a:rPr lang="en-US" sz="2400" dirty="0" err="1">
                          <a:effectLst/>
                          <a:latin typeface="UTM Avo" panose="02040603050506020204" pitchFamily="18" charset="0"/>
                        </a:rPr>
                        <a:t>đội</a:t>
                      </a:r>
                      <a:r>
                        <a:rPr lang="en-US" sz="2400" dirty="0">
                          <a:effectLst/>
                          <a:latin typeface="UTM Avo" panose="02040603050506020204" pitchFamily="18" charset="0"/>
                        </a:rPr>
                        <a:t> </a:t>
                      </a:r>
                      <a:r>
                        <a:rPr lang="en-US" sz="2400" dirty="0" err="1">
                          <a:effectLst/>
                          <a:latin typeface="UTM Avo" panose="02040603050506020204" pitchFamily="18" charset="0"/>
                        </a:rPr>
                        <a:t>trưởng</a:t>
                      </a:r>
                      <a:r>
                        <a:rPr lang="en-US" sz="2400" dirty="0">
                          <a:effectLst/>
                          <a:latin typeface="UTM Avo" panose="02040603050506020204" pitchFamily="18" charset="0"/>
                        </a:rPr>
                        <a:t> </a:t>
                      </a:r>
                      <a:r>
                        <a:rPr lang="en-US" sz="2400" dirty="0" err="1">
                          <a:effectLst/>
                          <a:latin typeface="UTM Avo" panose="02040603050506020204" pitchFamily="18" charset="0"/>
                        </a:rPr>
                        <a:t>Luật</a:t>
                      </a:r>
                      <a:r>
                        <a:rPr lang="en-US" sz="2400" dirty="0">
                          <a:effectLst/>
                          <a:latin typeface="UTM Avo" panose="02040603050506020204" pitchFamily="18" charset="0"/>
                        </a:rPr>
                        <a:t>, </a:t>
                      </a:r>
                      <a:r>
                        <a:rPr lang="en-US" sz="2400" dirty="0" err="1">
                          <a:effectLst/>
                          <a:latin typeface="UTM Avo" panose="02040603050506020204" pitchFamily="18" charset="0"/>
                        </a:rPr>
                        <a:t>đồng</a:t>
                      </a:r>
                      <a:r>
                        <a:rPr lang="en-US" sz="2400" dirty="0">
                          <a:effectLst/>
                          <a:latin typeface="UTM Avo" panose="02040603050506020204" pitchFamily="18" charset="0"/>
                        </a:rPr>
                        <a:t> </a:t>
                      </a:r>
                      <a:r>
                        <a:rPr lang="en-US" sz="2400" dirty="0" err="1">
                          <a:effectLst/>
                          <a:latin typeface="UTM Avo" panose="02040603050506020204" pitchFamily="18" charset="0"/>
                        </a:rPr>
                        <a:t>chí</a:t>
                      </a:r>
                      <a:r>
                        <a:rPr lang="en-US" sz="2400" dirty="0">
                          <a:effectLst/>
                          <a:latin typeface="UTM Avo" panose="02040603050506020204" pitchFamily="18" charset="0"/>
                        </a:rPr>
                        <a:t> </a:t>
                      </a:r>
                      <a:r>
                        <a:rPr lang="en-US" sz="2400" dirty="0" err="1">
                          <a:effectLst/>
                          <a:latin typeface="UTM Avo" panose="02040603050506020204" pitchFamily="18" charset="0"/>
                        </a:rPr>
                        <a:t>Nhỏ</a:t>
                      </a:r>
                      <a:endParaRPr lang="en-US" sz="24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T="0" marB="0" anchor="ctr">
                    <a:lnL w="12700" cap="flat" cmpd="sng" algn="ctr">
                      <a:solidFill>
                        <a:srgbClr val="722B1B"/>
                      </a:solidFill>
                      <a:prstDash val="solid"/>
                      <a:round/>
                      <a:headEnd type="none" w="med" len="med"/>
                      <a:tailEnd type="none" w="med" len="med"/>
                    </a:lnL>
                    <a:lnR w="12700" cap="flat" cmpd="sng" algn="ctr">
                      <a:solidFill>
                        <a:srgbClr val="722B1B"/>
                      </a:solidFill>
                      <a:prstDash val="solid"/>
                      <a:round/>
                      <a:headEnd type="none" w="med" len="med"/>
                      <a:tailEnd type="none" w="med" len="med"/>
                    </a:lnR>
                    <a:lnT w="12700" cap="flat" cmpd="sng" algn="ctr">
                      <a:solidFill>
                        <a:srgbClr val="722B1B"/>
                      </a:solidFill>
                      <a:prstDash val="solid"/>
                      <a:round/>
                      <a:headEnd type="none" w="med" len="med"/>
                      <a:tailEnd type="none" w="med" len="med"/>
                    </a:lnT>
                    <a:lnB w="12700" cap="flat" cmpd="sng" algn="ctr">
                      <a:solidFill>
                        <a:srgbClr val="722B1B"/>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4805176"/>
                  </a:ext>
                </a:extLst>
              </a:tr>
            </a:tbl>
          </a:graphicData>
        </a:graphic>
      </p:graphicFrame>
    </p:spTree>
    <p:extLst>
      <p:ext uri="{BB962C8B-B14F-4D97-AF65-F5344CB8AC3E}">
        <p14:creationId xmlns:p14="http://schemas.microsoft.com/office/powerpoint/2010/main" val="539450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D3C5A-558C-F38F-4CD0-7F324C368E5F}"/>
            </a:ext>
          </a:extLst>
        </p:cNvPr>
        <p:cNvGrpSpPr/>
        <p:nvPr/>
      </p:nvGrpSpPr>
      <p:grpSpPr>
        <a:xfrm>
          <a:off x="0" y="0"/>
          <a:ext cx="0" cy="0"/>
          <a:chOff x="0" y="0"/>
          <a:chExt cx="0" cy="0"/>
        </a:xfrm>
      </p:grpSpPr>
      <p:sp>
        <p:nvSpPr>
          <p:cNvPr id="16" name="Freeform 7">
            <a:extLst>
              <a:ext uri="{FF2B5EF4-FFF2-40B4-BE49-F238E27FC236}">
                <a16:creationId xmlns:a16="http://schemas.microsoft.com/office/drawing/2014/main" id="{D6F8A54C-84DD-D019-0E9B-2C4E29D769C1}"/>
              </a:ext>
            </a:extLst>
          </p:cNvPr>
          <p:cNvSpPr/>
          <p:nvPr/>
        </p:nvSpPr>
        <p:spPr>
          <a:xfrm>
            <a:off x="1557064" y="2276271"/>
            <a:ext cx="2322521" cy="5426095"/>
          </a:xfrm>
          <a:custGeom>
            <a:avLst/>
            <a:gdLst/>
            <a:ahLst/>
            <a:cxnLst/>
            <a:rect l="l" t="t" r="r" b="b"/>
            <a:pathLst>
              <a:path w="3226689" h="8229600">
                <a:moveTo>
                  <a:pt x="0" y="0"/>
                </a:moveTo>
                <a:lnTo>
                  <a:pt x="3226689" y="0"/>
                </a:lnTo>
                <a:lnTo>
                  <a:pt x="3226689" y="8229600"/>
                </a:lnTo>
                <a:lnTo>
                  <a:pt x="0" y="8229600"/>
                </a:lnTo>
                <a:lnTo>
                  <a:pt x="0" y="0"/>
                </a:lnTo>
                <a:close/>
              </a:path>
            </a:pathLst>
          </a:custGeom>
          <a:blipFill>
            <a:blip r:embed="rId2"/>
            <a:stretch>
              <a:fillRect/>
            </a:stretch>
          </a:blipFill>
        </p:spPr>
        <p:txBody>
          <a:bodyPr/>
          <a:lstStyle/>
          <a:p>
            <a:pPr>
              <a:buClr>
                <a:srgbClr val="000000"/>
              </a:buClr>
              <a:buFont typeface="Arial"/>
              <a:buNone/>
            </a:pPr>
            <a:endParaRPr lang="en-US" sz="2489" kern="0" dirty="0">
              <a:solidFill>
                <a:srgbClr val="000000"/>
              </a:solidFill>
              <a:latin typeface="UTM Avo" panose="02040603050506020204" pitchFamily="18" charset="0"/>
              <a:cs typeface="Arial"/>
              <a:sym typeface="Arial"/>
            </a:endParaRPr>
          </a:p>
        </p:txBody>
      </p:sp>
      <p:sp>
        <p:nvSpPr>
          <p:cNvPr id="17" name="Speech Bubble: Rectangle with Corners Rounded 16">
            <a:extLst>
              <a:ext uri="{FF2B5EF4-FFF2-40B4-BE49-F238E27FC236}">
                <a16:creationId xmlns:a16="http://schemas.microsoft.com/office/drawing/2014/main" id="{AD64BDEE-F64D-8FA4-D1A9-A66046601E75}"/>
              </a:ext>
            </a:extLst>
          </p:cNvPr>
          <p:cNvSpPr/>
          <p:nvPr/>
        </p:nvSpPr>
        <p:spPr>
          <a:xfrm>
            <a:off x="4987107" y="1688741"/>
            <a:ext cx="5868961" cy="2805438"/>
          </a:xfrm>
          <a:prstGeom prst="wedgeRoundRectCallout">
            <a:avLst>
              <a:gd name="adj1" fmla="val -67621"/>
              <a:gd name="adj2" fmla="val 12641"/>
              <a:gd name="adj3" fmla="val 16667"/>
            </a:avLst>
          </a:prstGeom>
          <a:solidFill>
            <a:srgbClr val="FFFFFF"/>
          </a:solidFill>
          <a:ln w="38100" cap="flat" cmpd="sng" algn="ctr">
            <a:solidFill>
              <a:schemeClr val="accent4"/>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vi-VN" sz="2400" b="1" i="0" u="none" strike="noStrike" kern="0" cap="none" spc="0" normalizeH="0" baseline="0" noProof="0" dirty="0">
                <a:ln>
                  <a:noFill/>
                </a:ln>
                <a:effectLst/>
                <a:uLnTx/>
                <a:uFillTx/>
                <a:latin typeface="UTM Avo" panose="02040603050506020204" pitchFamily="18" charset="0"/>
                <a:ea typeface="+mn-ea"/>
                <a:cs typeface="+mn-cs"/>
                <a:sym typeface="Arial"/>
              </a:rPr>
              <a:t>Nhiệm vụ:</a:t>
            </a:r>
          </a:p>
          <a:p>
            <a:pPr lvl="0" algn="just">
              <a:lnSpc>
                <a:spcPct val="150000"/>
              </a:lnSpc>
              <a:buClr>
                <a:srgbClr val="000000"/>
              </a:buClr>
              <a:defRPr/>
            </a:pPr>
            <a:r>
              <a:rPr lang="vi-VN" sz="2400" kern="0" dirty="0">
                <a:latin typeface="UTM Avo" panose="02040603050506020204" pitchFamily="18" charset="0"/>
                <a:sym typeface="Arial"/>
              </a:rPr>
              <a:t>Sưu tầm tranh, ảnh hoặc bài thơ, bài hát nói về chiến dịch Điện Biên Phủ và chia sẻ với bạn. </a:t>
            </a:r>
          </a:p>
        </p:txBody>
      </p:sp>
    </p:spTree>
    <p:extLst>
      <p:ext uri="{BB962C8B-B14F-4D97-AF65-F5344CB8AC3E}">
        <p14:creationId xmlns:p14="http://schemas.microsoft.com/office/powerpoint/2010/main" val="1221080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C098C2-BFDC-821D-D9E8-1388DFC98442}"/>
              </a:ext>
            </a:extLst>
          </p:cNvPr>
          <p:cNvSpPr txBox="1"/>
          <p:nvPr/>
        </p:nvSpPr>
        <p:spPr>
          <a:xfrm>
            <a:off x="3771899" y="1280668"/>
            <a:ext cx="4648202" cy="761763"/>
          </a:xfrm>
          <a:prstGeom prst="roundRect">
            <a:avLst>
              <a:gd name="adj" fmla="val 50000"/>
            </a:avLst>
          </a:prstGeom>
          <a:solidFill>
            <a:schemeClr val="accent2"/>
          </a:solidFill>
          <a:ln w="76200">
            <a:solidFill>
              <a:schemeClr val="accent4">
                <a:lumMod val="20000"/>
                <a:lumOff val="80000"/>
              </a:schemeClr>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800" b="1" dirty="0">
                <a:solidFill>
                  <a:schemeClr val="accent4">
                    <a:lumMod val="20000"/>
                    <a:lumOff val="80000"/>
                  </a:schemeClr>
                </a:solidFill>
                <a:effectLst>
                  <a:outerShdw blurRad="38100" dist="38100" dir="2700000" algn="tl">
                    <a:srgbClr val="000000">
                      <a:alpha val="43137"/>
                    </a:srgbClr>
                  </a:outerShdw>
                </a:effectLst>
                <a:latin typeface="UTM Avo" panose="02040603050506020204" pitchFamily="18" charset="0"/>
              </a:rPr>
              <a:t>HƯỚNG DẪN VỀ NHÀ</a:t>
            </a:r>
          </a:p>
        </p:txBody>
      </p:sp>
      <p:pic>
        <p:nvPicPr>
          <p:cNvPr id="3" name="Picture 2" descr="https://o.remove.bg/downloads/6ac21482-645e-4987-b68f-f7493e904673/image-removebg-preview.png">
            <a:extLst>
              <a:ext uri="{FF2B5EF4-FFF2-40B4-BE49-F238E27FC236}">
                <a16:creationId xmlns:a16="http://schemas.microsoft.com/office/drawing/2014/main" id="{F7C59C55-318F-4ACE-4720-7EDEB6254B8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0785" y="2253133"/>
            <a:ext cx="1116314" cy="10667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F7E7E4-F052-1375-A6A7-E7D0828F1F83}"/>
              </a:ext>
            </a:extLst>
          </p:cNvPr>
          <p:cNvSpPr txBox="1"/>
          <p:nvPr/>
        </p:nvSpPr>
        <p:spPr>
          <a:xfrm>
            <a:off x="3799799" y="2520357"/>
            <a:ext cx="6041416" cy="532352"/>
          </a:xfrm>
          <a:prstGeom prst="roundRect">
            <a:avLst>
              <a:gd name="adj" fmla="val 11642"/>
            </a:avLst>
          </a:prstGeom>
          <a:solidFill>
            <a:schemeClr val="accent2">
              <a:lumMod val="75000"/>
            </a:schemeClr>
          </a:solidFill>
          <a:ln w="38100">
            <a:solidFill>
              <a:srgbClr val="FCEFD5"/>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lgn="ctr" defTabSz="609539">
              <a:lnSpc>
                <a:spcPct val="125000"/>
              </a:lnSpc>
              <a:defRPr/>
            </a:pPr>
            <a:r>
              <a:rPr lang="vi-VN" sz="2400" kern="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Ôn tập lại nội dung chính của bài.</a:t>
            </a:r>
            <a:endParaRPr lang="vi-VN" sz="2400"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
        <p:nvSpPr>
          <p:cNvPr id="5" name="TextBox 4">
            <a:extLst>
              <a:ext uri="{FF2B5EF4-FFF2-40B4-BE49-F238E27FC236}">
                <a16:creationId xmlns:a16="http://schemas.microsoft.com/office/drawing/2014/main" id="{6F5E4ED9-B7B8-E84F-4257-90311D98EA4F}"/>
              </a:ext>
            </a:extLst>
          </p:cNvPr>
          <p:cNvSpPr txBox="1"/>
          <p:nvPr/>
        </p:nvSpPr>
        <p:spPr>
          <a:xfrm>
            <a:off x="3771899" y="3611890"/>
            <a:ext cx="6014054" cy="522708"/>
          </a:xfrm>
          <a:prstGeom prst="roundRect">
            <a:avLst>
              <a:gd name="adj" fmla="val 8844"/>
            </a:avLst>
          </a:prstGeom>
          <a:solidFill>
            <a:schemeClr val="accent2">
              <a:lumMod val="75000"/>
            </a:schemeClr>
          </a:solidFill>
          <a:ln w="38100">
            <a:solidFill>
              <a:srgbClr val="FCEFD5"/>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lgn="ctr" defTabSz="609539">
              <a:lnSpc>
                <a:spcPct val="125000"/>
              </a:lnSpc>
              <a:defRPr/>
            </a:pPr>
            <a:r>
              <a:rPr lang="vi-VN" sz="2400"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Hoàn thành nhiệm vụ phần Vận dụng.</a:t>
            </a:r>
          </a:p>
        </p:txBody>
      </p:sp>
      <p:pic>
        <p:nvPicPr>
          <p:cNvPr id="6" name="Picture 2" descr="https://o.remove.bg/downloads/6ac21482-645e-4987-b68f-f7493e904673/image-removebg-preview.png">
            <a:extLst>
              <a:ext uri="{FF2B5EF4-FFF2-40B4-BE49-F238E27FC236}">
                <a16:creationId xmlns:a16="http://schemas.microsoft.com/office/drawing/2014/main" id="{E510D347-69A5-801C-C53A-E0E85B5FE0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93989" y="3339844"/>
            <a:ext cx="1116314" cy="10667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o.remove.bg/downloads/6ac21482-645e-4987-b68f-f7493e904673/image-removebg-preview.png">
            <a:extLst>
              <a:ext uri="{FF2B5EF4-FFF2-40B4-BE49-F238E27FC236}">
                <a16:creationId xmlns:a16="http://schemas.microsoft.com/office/drawing/2014/main" id="{1ADA1E64-D5FA-B044-F158-B09448D06B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0785" y="4693779"/>
            <a:ext cx="1116314" cy="10667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79470AB-99DE-520D-36B3-626F6E65E6CB}"/>
              </a:ext>
            </a:extLst>
          </p:cNvPr>
          <p:cNvSpPr txBox="1"/>
          <p:nvPr/>
        </p:nvSpPr>
        <p:spPr>
          <a:xfrm>
            <a:off x="3799799" y="4693779"/>
            <a:ext cx="6041416" cy="1032254"/>
          </a:xfrm>
          <a:prstGeom prst="roundRect">
            <a:avLst>
              <a:gd name="adj" fmla="val 11642"/>
            </a:avLst>
          </a:prstGeom>
          <a:solidFill>
            <a:schemeClr val="accent2">
              <a:lumMod val="75000"/>
            </a:schemeClr>
          </a:solidFill>
          <a:ln w="38100">
            <a:solidFill>
              <a:srgbClr val="FCEFD5"/>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nchor="ctr">
            <a:spAutoFit/>
          </a:bodyPr>
          <a:lstStyle/>
          <a:p>
            <a:pPr lvl="0" algn="ctr" defTabSz="609539">
              <a:lnSpc>
                <a:spcPct val="125000"/>
              </a:lnSpc>
              <a:defRPr/>
            </a:pPr>
            <a:r>
              <a:rPr lang="vi-VN" sz="2400" kern="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 trước nội dung phần tiếp theo của bài học.</a:t>
            </a:r>
            <a:endParaRPr lang="vi-VN" sz="2400" kern="0" dirty="0">
              <a:solidFill>
                <a:srgbClr val="FCEFD5"/>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325157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B2894-17C4-F145-956B-B2C347724D2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3570E40-BF23-F72D-F249-4068A9D25D72}"/>
              </a:ext>
            </a:extLst>
          </p:cNvPr>
          <p:cNvSpPr txBox="1"/>
          <p:nvPr/>
        </p:nvSpPr>
        <p:spPr>
          <a:xfrm>
            <a:off x="654142" y="2842349"/>
            <a:ext cx="6357256" cy="2783839"/>
          </a:xfrm>
          <a:prstGeom prst="rect">
            <a:avLst/>
          </a:prstGeom>
          <a:noFill/>
        </p:spPr>
        <p:txBody>
          <a:bodyPr wrap="square">
            <a:spAutoFit/>
          </a:bodyPr>
          <a:lstStyle/>
          <a:p>
            <a:pPr marL="380990" indent="-380990" algn="just">
              <a:lnSpc>
                <a:spcPct val="150000"/>
              </a:lnSpc>
              <a:buClr>
                <a:srgbClr val="000000"/>
              </a:buClr>
              <a:buFont typeface="Arial" panose="020B0604020202020204" pitchFamily="34" charset="0"/>
              <a:buChar char="•"/>
            </a:pPr>
            <a:r>
              <a:rPr lang="en-US" sz="2400" kern="0" dirty="0" err="1">
                <a:solidFill>
                  <a:srgbClr val="000000"/>
                </a:solidFill>
                <a:latin typeface="UTM Avo" panose="02040603050506020204" pitchFamily="18" charset="0"/>
                <a:cs typeface="Arial"/>
                <a:sym typeface="Arial"/>
              </a:rPr>
              <a:t>Các</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nhân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vật</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trong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hình</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đang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làm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gì</a:t>
            </a:r>
            <a:r>
              <a:rPr lang="en-US" sz="2400" kern="0" dirty="0">
                <a:solidFill>
                  <a:srgbClr val="000000"/>
                </a:solidFill>
                <a:latin typeface="UTM Avo" panose="02040603050506020204" pitchFamily="18" charset="0"/>
                <a:cs typeface="Arial"/>
                <a:sym typeface="Arial"/>
              </a:rPr>
              <a:t>?</a:t>
            </a:r>
          </a:p>
          <a:p>
            <a:pPr marL="380990" indent="-380990" algn="just">
              <a:lnSpc>
                <a:spcPct val="150000"/>
              </a:lnSpc>
              <a:buClr>
                <a:srgbClr val="000000"/>
              </a:buClr>
              <a:buFont typeface="Arial" panose="020B0604020202020204" pitchFamily="34" charset="0"/>
              <a:buChar char="•"/>
            </a:pPr>
            <a:r>
              <a:rPr lang="en-US" sz="2400" kern="0" dirty="0" err="1">
                <a:solidFill>
                  <a:srgbClr val="000000"/>
                </a:solidFill>
                <a:latin typeface="UTM Avo" panose="02040603050506020204" pitchFamily="18" charset="0"/>
                <a:cs typeface="Arial"/>
                <a:sym typeface="Arial"/>
              </a:rPr>
              <a:t>Họ</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đang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vận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chuyển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những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gì</a:t>
            </a:r>
            <a:r>
              <a:rPr lang="en-US" sz="2400" kern="0" dirty="0">
                <a:solidFill>
                  <a:srgbClr val="000000"/>
                </a:solidFill>
                <a:latin typeface="UTM Avo" panose="02040603050506020204" pitchFamily="18" charset="0"/>
                <a:cs typeface="Arial"/>
                <a:sym typeface="Arial"/>
              </a:rPr>
              <a:t>?</a:t>
            </a:r>
          </a:p>
          <a:p>
            <a:pPr marL="380990" indent="-380990" algn="just">
              <a:lnSpc>
                <a:spcPct val="150000"/>
              </a:lnSpc>
              <a:buClr>
                <a:srgbClr val="000000"/>
              </a:buClr>
              <a:buFont typeface="Arial" panose="020B0604020202020204" pitchFamily="34" charset="0"/>
              <a:buChar char="•"/>
            </a:pPr>
            <a:r>
              <a:rPr lang="en-US" sz="2400" kern="0" dirty="0" err="1">
                <a:solidFill>
                  <a:srgbClr val="000000"/>
                </a:solidFill>
                <a:latin typeface="UTM Avo" panose="02040603050506020204" pitchFamily="18" charset="0"/>
                <a:cs typeface="Arial"/>
                <a:sym typeface="Arial"/>
              </a:rPr>
              <a:t>Họ</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vận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chuyển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để</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làm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gì</a:t>
            </a:r>
            <a:r>
              <a:rPr lang="en-US" sz="2400" kern="0" dirty="0">
                <a:solidFill>
                  <a:srgbClr val="000000"/>
                </a:solidFill>
                <a:latin typeface="UTM Avo" panose="02040603050506020204" pitchFamily="18" charset="0"/>
                <a:cs typeface="Arial"/>
                <a:sym typeface="Arial"/>
              </a:rPr>
              <a:t>?</a:t>
            </a:r>
          </a:p>
          <a:p>
            <a:pPr marL="380990" indent="-380990" algn="just">
              <a:lnSpc>
                <a:spcPct val="150000"/>
              </a:lnSpc>
              <a:buClr>
                <a:srgbClr val="000000"/>
              </a:buClr>
              <a:buFont typeface="Arial" panose="020B0604020202020204" pitchFamily="34" charset="0"/>
              <a:buChar char="•"/>
            </a:pPr>
            <a:r>
              <a:rPr lang="en-US" sz="2400" kern="0" dirty="0">
                <a:solidFill>
                  <a:srgbClr val="000000"/>
                </a:solidFill>
                <a:latin typeface="UTM Avo" panose="02040603050506020204" pitchFamily="18" charset="0"/>
                <a:cs typeface="Arial"/>
                <a:sym typeface="Arial"/>
              </a:rPr>
              <a:t>Theo </a:t>
            </a:r>
            <a:r>
              <a:rPr lang="en-US" sz="2400" kern="0" dirty="0" err="1">
                <a:solidFill>
                  <a:srgbClr val="000000"/>
                </a:solidFill>
                <a:latin typeface="UTM Avo" panose="02040603050506020204" pitchFamily="18" charset="0"/>
                <a:cs typeface="Arial"/>
                <a:sym typeface="Arial"/>
              </a:rPr>
              <a:t>em</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trong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quá</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trình</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vận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chuyển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họ</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sẽ</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gặp</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những</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khó</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khăn</a:t>
            </a:r>
            <a:r>
              <a:rPr lang="en-US" sz="2400" kern="0" dirty="0">
                <a:solidFill>
                  <a:srgbClr val="000000"/>
                </a:solidFill>
                <a:latin typeface="UTM Avo" panose="02040603050506020204" pitchFamily="18" charset="0"/>
                <a:cs typeface="Arial"/>
                <a:sym typeface="Arial"/>
              </a:rPr>
              <a:t> </a:t>
            </a:r>
            <a:r>
              <a:rPr lang="en-US" sz="2400" kern="0" dirty="0" err="1">
                <a:solidFill>
                  <a:srgbClr val="000000"/>
                </a:solidFill>
                <a:latin typeface="UTM Avo" panose="02040603050506020204" pitchFamily="18" charset="0"/>
                <a:cs typeface="Arial"/>
                <a:sym typeface="Arial"/>
              </a:rPr>
              <a:t>gì</a:t>
            </a:r>
            <a:r>
              <a:rPr lang="en-US" sz="2400" kern="0" dirty="0">
                <a:solidFill>
                  <a:srgbClr val="000000"/>
                </a:solidFill>
                <a:latin typeface="UTM Avo" panose="02040603050506020204" pitchFamily="18" charset="0"/>
                <a:cs typeface="Arial"/>
                <a:sym typeface="Arial"/>
              </a:rPr>
              <a:t>?</a:t>
            </a:r>
          </a:p>
        </p:txBody>
      </p:sp>
      <p:sp>
        <p:nvSpPr>
          <p:cNvPr id="6" name="Arrow: Pentagon 5">
            <a:extLst>
              <a:ext uri="{FF2B5EF4-FFF2-40B4-BE49-F238E27FC236}">
                <a16:creationId xmlns:a16="http://schemas.microsoft.com/office/drawing/2014/main" id="{CDFEC124-421C-4328-F63F-FB1C29A03DE5}"/>
              </a:ext>
            </a:extLst>
          </p:cNvPr>
          <p:cNvSpPr/>
          <p:nvPr/>
        </p:nvSpPr>
        <p:spPr>
          <a:xfrm>
            <a:off x="0" y="1755395"/>
            <a:ext cx="1555530" cy="676684"/>
          </a:xfrm>
          <a:prstGeom prst="homePlate">
            <a:avLst/>
          </a:prstGeom>
          <a:solidFill>
            <a:schemeClr val="accent2">
              <a:lumMod val="20000"/>
              <a:lumOff val="80000"/>
            </a:schemeClr>
          </a:solidFill>
          <a:ln w="38100" cap="flat" cmpd="sng" algn="ctr">
            <a:solidFill>
              <a:schemeClr val="accent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effectLst/>
                <a:uLnTx/>
                <a:uFillTx/>
                <a:latin typeface="UTM Avo" panose="02040603050506020204" pitchFamily="18" charset="0"/>
                <a:ea typeface="+mn-ea"/>
                <a:cs typeface="+mn-cs"/>
                <a:sym typeface="Arial"/>
              </a:rPr>
              <a:t>Gợi</a:t>
            </a:r>
            <a:r>
              <a:rPr kumimoji="0" lang="en-US" sz="2400" b="1" i="0" u="none" strike="noStrike" kern="0" cap="none" spc="0" normalizeH="0" baseline="0" noProof="0" dirty="0">
                <a:ln>
                  <a:noFill/>
                </a:ln>
                <a:effectLst/>
                <a:uLnTx/>
                <a:uFillTx/>
                <a:latin typeface="UTM Avo" panose="02040603050506020204" pitchFamily="18" charset="0"/>
                <a:ea typeface="+mn-ea"/>
                <a:cs typeface="+mn-cs"/>
                <a:sym typeface="Arial"/>
              </a:rPr>
              <a:t> ý:  </a:t>
            </a:r>
          </a:p>
        </p:txBody>
      </p:sp>
      <p:pic>
        <p:nvPicPr>
          <p:cNvPr id="7" name="Picture 6">
            <a:extLst>
              <a:ext uri="{FF2B5EF4-FFF2-40B4-BE49-F238E27FC236}">
                <a16:creationId xmlns:a16="http://schemas.microsoft.com/office/drawing/2014/main" id="{B231F368-CAFD-0477-41A0-9D231D3F4DEA}"/>
              </a:ext>
            </a:extLst>
          </p:cNvPr>
          <p:cNvPicPr>
            <a:picLocks noChangeAspect="1"/>
          </p:cNvPicPr>
          <p:nvPr/>
        </p:nvPicPr>
        <p:blipFill>
          <a:blip r:embed="rId2"/>
          <a:stretch>
            <a:fillRect/>
          </a:stretch>
        </p:blipFill>
        <p:spPr>
          <a:xfrm>
            <a:off x="6917743" y="1755395"/>
            <a:ext cx="5060047" cy="4782079"/>
          </a:xfrm>
          <a:prstGeom prst="rect">
            <a:avLst/>
          </a:prstGeom>
        </p:spPr>
      </p:pic>
    </p:spTree>
    <p:extLst>
      <p:ext uri="{BB962C8B-B14F-4D97-AF65-F5344CB8AC3E}">
        <p14:creationId xmlns:p14="http://schemas.microsoft.com/office/powerpoint/2010/main" val="151652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8B081B-5F5E-0122-E987-520DD84CF82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7E6C4F0-2105-4004-3BE5-3D5A9B7F2128}"/>
              </a:ext>
            </a:extLst>
          </p:cNvPr>
          <p:cNvSpPr/>
          <p:nvPr/>
        </p:nvSpPr>
        <p:spPr>
          <a:xfrm>
            <a:off x="812799" y="2571263"/>
            <a:ext cx="10566400" cy="3717698"/>
          </a:xfrm>
          <a:prstGeom prst="roundRect">
            <a:avLst>
              <a:gd name="adj" fmla="val 7280"/>
            </a:avLst>
          </a:prstGeom>
          <a:solidFill>
            <a:srgbClr val="FFFFFF"/>
          </a:solidFill>
          <a:ln w="19050" cap="flat" cmpd="sng" algn="ctr">
            <a:solidFill>
              <a:srgbClr val="A75441">
                <a:shade val="50000"/>
              </a:srgbClr>
            </a:solidFill>
            <a:prstDash val="dash"/>
          </a:ln>
          <a:effectLst/>
        </p:spPr>
        <p:txBody>
          <a:bodyPr rtlCol="0" anchor="ctr"/>
          <a:lstStyle/>
          <a:p>
            <a:pPr marL="457189" marR="0" lvl="0" indent="-457189" algn="just" defTabSz="91440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vi-VN" sz="2400" kern="0" dirty="0">
                <a:latin typeface="UTM Avo" panose="02040603050506020204" pitchFamily="18" charset="0"/>
                <a:cs typeface="Arial" panose="020B0604020202020204" pitchFamily="34" charset="0"/>
                <a:sym typeface="Arial"/>
              </a:rPr>
              <a:t>Đoàn người vận chuyển lương thực, vũ khí bằng xe đạp đến khu tập kết chuẩn bị cho chiến dịch Điện Biên Phủ. </a:t>
            </a:r>
            <a:endParaRPr lang="en-US" sz="2400" kern="0" dirty="0">
              <a:latin typeface="UTM Avo" panose="02040603050506020204" pitchFamily="18" charset="0"/>
              <a:cs typeface="Arial" panose="020B0604020202020204" pitchFamily="34" charset="0"/>
              <a:sym typeface="Arial"/>
            </a:endParaRPr>
          </a:p>
          <a:p>
            <a:pPr marL="457189" marR="0" lvl="0" indent="-457189" algn="just" defTabSz="91440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vi-VN" sz="2400" kern="0" dirty="0">
                <a:latin typeface="UTM Avo" panose="02040603050506020204" pitchFamily="18" charset="0"/>
                <a:cs typeface="Arial" panose="020B0604020202020204" pitchFamily="34" charset="0"/>
                <a:sym typeface="Arial"/>
              </a:rPr>
              <a:t>Hàng vạn xe đạp chở đạn, pháo tháo rời, và các vật liệu khác.</a:t>
            </a:r>
            <a:endParaRPr lang="en-US" sz="2400" kern="0" dirty="0">
              <a:latin typeface="UTM Avo" panose="02040603050506020204" pitchFamily="18" charset="0"/>
              <a:cs typeface="Arial" panose="020B0604020202020204" pitchFamily="34" charset="0"/>
              <a:sym typeface="Arial"/>
            </a:endParaRPr>
          </a:p>
          <a:p>
            <a:pPr marL="457189" marR="0" lvl="0" indent="-457189" algn="just" defTabSz="91440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vi-VN" sz="2400" kern="0" dirty="0">
                <a:latin typeface="UTM Avo" panose="02040603050506020204" pitchFamily="18" charset="0"/>
                <a:cs typeface="Arial" panose="020B0604020202020204" pitchFamily="34" charset="0"/>
                <a:sym typeface="Arial"/>
              </a:rPr>
              <a:t>Thuyền bè chở hàng trên sông, còn dân công khiêng gánh trên những đoạn đường không thể đi bằng xe đạp hay thuyền. Mọi người đều nỗ lực hết sức phục vụ cho chiến dịch.</a:t>
            </a:r>
            <a:endParaRPr lang="en-US" sz="2400" kern="0" dirty="0">
              <a:latin typeface="UTM Avo" panose="02040603050506020204" pitchFamily="18" charset="0"/>
              <a:cs typeface="Arial" panose="020B0604020202020204" pitchFamily="34" charset="0"/>
              <a:sym typeface="Arial"/>
            </a:endParaRPr>
          </a:p>
        </p:txBody>
      </p:sp>
      <p:sp>
        <p:nvSpPr>
          <p:cNvPr id="9" name="Rounded Rectangle 12">
            <a:extLst>
              <a:ext uri="{FF2B5EF4-FFF2-40B4-BE49-F238E27FC236}">
                <a16:creationId xmlns:a16="http://schemas.microsoft.com/office/drawing/2014/main" id="{FD1B03B0-FA1D-F141-BFCE-D761650CA483}"/>
              </a:ext>
            </a:extLst>
          </p:cNvPr>
          <p:cNvSpPr/>
          <p:nvPr/>
        </p:nvSpPr>
        <p:spPr>
          <a:xfrm>
            <a:off x="3674241" y="1561175"/>
            <a:ext cx="4843517" cy="772121"/>
          </a:xfrm>
          <a:prstGeom prst="roundRect">
            <a:avLst>
              <a:gd name="adj" fmla="val 50000"/>
            </a:avLst>
          </a:prstGeom>
          <a:solidFill>
            <a:schemeClr val="accent4">
              <a:lumMod val="20000"/>
              <a:lumOff val="80000"/>
            </a:schemeClr>
          </a:solidFill>
          <a:ln w="38100" cap="flat" cmpd="sng" algn="ctr">
            <a:solidFill>
              <a:schemeClr val="accent4"/>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chemeClr val="tx1"/>
                </a:solidFill>
                <a:effectLst/>
                <a:uLnTx/>
                <a:uFillTx/>
                <a:latin typeface="UTM Avo" panose="02040603050506020204" pitchFamily="18" charset="0"/>
                <a:ea typeface="+mn-ea"/>
                <a:cs typeface="Arial" panose="020B0604020202020204" pitchFamily="34" charset="0"/>
                <a:sym typeface="Arial"/>
              </a:rPr>
              <a:t>HƯỚNG DẪN CỤ THỂ</a:t>
            </a:r>
          </a:p>
        </p:txBody>
      </p:sp>
    </p:spTree>
    <p:extLst>
      <p:ext uri="{BB962C8B-B14F-4D97-AF65-F5344CB8AC3E}">
        <p14:creationId xmlns:p14="http://schemas.microsoft.com/office/powerpoint/2010/main" val="98680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ED597-5750-146B-AD3E-E7BFE1A1E67C}"/>
            </a:ext>
          </a:extLst>
        </p:cNvPr>
        <p:cNvGrpSpPr/>
        <p:nvPr/>
      </p:nvGrpSpPr>
      <p:grpSpPr>
        <a:xfrm>
          <a:off x="0" y="0"/>
          <a:ext cx="0" cy="0"/>
          <a:chOff x="0" y="0"/>
          <a:chExt cx="0" cy="0"/>
        </a:xfrm>
      </p:grpSpPr>
      <p:sp>
        <p:nvSpPr>
          <p:cNvPr id="3" name="Google Shape;6517;p70">
            <a:extLst>
              <a:ext uri="{FF2B5EF4-FFF2-40B4-BE49-F238E27FC236}">
                <a16:creationId xmlns:a16="http://schemas.microsoft.com/office/drawing/2014/main" id="{D8802AD8-C502-13EF-2AD7-69027BF20DEF}"/>
              </a:ext>
            </a:extLst>
          </p:cNvPr>
          <p:cNvSpPr txBox="1">
            <a:spLocks/>
          </p:cNvSpPr>
          <p:nvPr/>
        </p:nvSpPr>
        <p:spPr>
          <a:xfrm>
            <a:off x="965543" y="3929428"/>
            <a:ext cx="10260915" cy="23563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ondamento"/>
              <a:buNone/>
              <a:defRPr sz="6667" b="1" i="0" u="none" strike="noStrike" cap="none">
                <a:solidFill>
                  <a:schemeClr val="dk1"/>
                </a:solidFill>
                <a:latin typeface="Fondamento"/>
                <a:ea typeface="Fondamento"/>
                <a:cs typeface="Fondamento"/>
                <a:sym typeface="Fondamento"/>
              </a:defRPr>
            </a:lvl1pPr>
            <a:lvl2pPr marR="0" lvl="1"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4800" b="0" i="0" u="none" strike="noStrike" cap="none">
                <a:solidFill>
                  <a:schemeClr val="dk1"/>
                </a:solidFill>
                <a:latin typeface="Arial"/>
                <a:ea typeface="Arial"/>
                <a:cs typeface="Arial"/>
                <a:sym typeface="Arial"/>
              </a:defRPr>
            </a:lvl9pPr>
          </a:lstStyle>
          <a:p>
            <a:pPr>
              <a:lnSpc>
                <a:spcPct val="150000"/>
              </a:lnSpc>
            </a:pPr>
            <a:r>
              <a:rPr lang="en-US" sz="4800" kern="0" dirty="0">
                <a:latin typeface="UTM Avo" panose="02040603050506020204" pitchFamily="18" charset="0"/>
              </a:rPr>
              <a:t>CHUẨN BỊ CHO CHIẾN DỊCH ĐIỆN BIÊN PHỦ </a:t>
            </a:r>
          </a:p>
        </p:txBody>
      </p:sp>
      <p:grpSp>
        <p:nvGrpSpPr>
          <p:cNvPr id="4" name="Group 3">
            <a:extLst>
              <a:ext uri="{FF2B5EF4-FFF2-40B4-BE49-F238E27FC236}">
                <a16:creationId xmlns:a16="http://schemas.microsoft.com/office/drawing/2014/main" id="{850CF40A-6DC1-C5BD-B22C-09C3AA8C8C08}"/>
              </a:ext>
            </a:extLst>
          </p:cNvPr>
          <p:cNvGrpSpPr/>
          <p:nvPr/>
        </p:nvGrpSpPr>
        <p:grpSpPr>
          <a:xfrm>
            <a:off x="4940046" y="1620754"/>
            <a:ext cx="2311907" cy="2058769"/>
            <a:chOff x="3634228" y="994675"/>
            <a:chExt cx="1934950" cy="1723086"/>
          </a:xfrm>
        </p:grpSpPr>
        <p:grpSp>
          <p:nvGrpSpPr>
            <p:cNvPr id="5" name="Google Shape;6504;p70">
              <a:extLst>
                <a:ext uri="{FF2B5EF4-FFF2-40B4-BE49-F238E27FC236}">
                  <a16:creationId xmlns:a16="http://schemas.microsoft.com/office/drawing/2014/main" id="{CA5A09F7-8F83-2FF8-68D3-41A711091106}"/>
                </a:ext>
              </a:extLst>
            </p:cNvPr>
            <p:cNvGrpSpPr/>
            <p:nvPr/>
          </p:nvGrpSpPr>
          <p:grpSpPr>
            <a:xfrm>
              <a:off x="3634228" y="994675"/>
              <a:ext cx="1934950" cy="1723086"/>
              <a:chOff x="3634228" y="994675"/>
              <a:chExt cx="1934950" cy="1723086"/>
            </a:xfrm>
          </p:grpSpPr>
          <p:sp>
            <p:nvSpPr>
              <p:cNvPr id="7" name="Google Shape;6505;p70">
                <a:extLst>
                  <a:ext uri="{FF2B5EF4-FFF2-40B4-BE49-F238E27FC236}">
                    <a16:creationId xmlns:a16="http://schemas.microsoft.com/office/drawing/2014/main" id="{BD2D4269-A1CC-36D8-5EDB-AB970ECBD1C6}"/>
                  </a:ext>
                </a:extLst>
              </p:cNvPr>
              <p:cNvSpPr/>
              <p:nvPr/>
            </p:nvSpPr>
            <p:spPr>
              <a:xfrm>
                <a:off x="3653339" y="1072449"/>
                <a:ext cx="1790137" cy="1645312"/>
              </a:xfrm>
              <a:custGeom>
                <a:avLst/>
                <a:gdLst/>
                <a:ahLst/>
                <a:cxnLst/>
                <a:rect l="l" t="t" r="r" b="b"/>
                <a:pathLst>
                  <a:path w="12200" h="11213" extrusionOk="0">
                    <a:moveTo>
                      <a:pt x="5820" y="1"/>
                    </a:moveTo>
                    <a:cubicBezTo>
                      <a:pt x="5744" y="26"/>
                      <a:pt x="5668" y="77"/>
                      <a:pt x="5617" y="153"/>
                    </a:cubicBezTo>
                    <a:cubicBezTo>
                      <a:pt x="5465" y="382"/>
                      <a:pt x="5312" y="306"/>
                      <a:pt x="5083" y="331"/>
                    </a:cubicBezTo>
                    <a:cubicBezTo>
                      <a:pt x="4575" y="356"/>
                      <a:pt x="3813" y="356"/>
                      <a:pt x="3635" y="763"/>
                    </a:cubicBezTo>
                    <a:cubicBezTo>
                      <a:pt x="3433" y="1151"/>
                      <a:pt x="3241" y="1331"/>
                      <a:pt x="2983" y="1331"/>
                    </a:cubicBezTo>
                    <a:cubicBezTo>
                      <a:pt x="2818" y="1331"/>
                      <a:pt x="2627" y="1258"/>
                      <a:pt x="2389" y="1119"/>
                    </a:cubicBezTo>
                    <a:lnTo>
                      <a:pt x="2389" y="1119"/>
                    </a:lnTo>
                    <a:cubicBezTo>
                      <a:pt x="2440" y="1653"/>
                      <a:pt x="2440" y="2110"/>
                      <a:pt x="1881" y="2288"/>
                    </a:cubicBezTo>
                    <a:cubicBezTo>
                      <a:pt x="1754" y="2339"/>
                      <a:pt x="1678" y="2466"/>
                      <a:pt x="1652" y="2593"/>
                    </a:cubicBezTo>
                    <a:cubicBezTo>
                      <a:pt x="1550" y="3559"/>
                      <a:pt x="915" y="4194"/>
                      <a:pt x="458" y="4957"/>
                    </a:cubicBezTo>
                    <a:lnTo>
                      <a:pt x="381" y="5033"/>
                    </a:lnTo>
                    <a:lnTo>
                      <a:pt x="508" y="4982"/>
                    </a:lnTo>
                    <a:cubicBezTo>
                      <a:pt x="552" y="4976"/>
                      <a:pt x="593" y="4973"/>
                      <a:pt x="631" y="4973"/>
                    </a:cubicBezTo>
                    <a:cubicBezTo>
                      <a:pt x="1072" y="4973"/>
                      <a:pt x="1097" y="5366"/>
                      <a:pt x="1144" y="5694"/>
                    </a:cubicBezTo>
                    <a:cubicBezTo>
                      <a:pt x="1195" y="6151"/>
                      <a:pt x="813" y="6202"/>
                      <a:pt x="508" y="6253"/>
                    </a:cubicBezTo>
                    <a:cubicBezTo>
                      <a:pt x="494" y="6255"/>
                      <a:pt x="479" y="6256"/>
                      <a:pt x="463" y="6256"/>
                    </a:cubicBezTo>
                    <a:cubicBezTo>
                      <a:pt x="371" y="6256"/>
                      <a:pt x="265" y="6228"/>
                      <a:pt x="178" y="6228"/>
                    </a:cubicBezTo>
                    <a:cubicBezTo>
                      <a:pt x="76" y="6228"/>
                      <a:pt x="0" y="6266"/>
                      <a:pt x="0" y="6431"/>
                    </a:cubicBezTo>
                    <a:cubicBezTo>
                      <a:pt x="0" y="6710"/>
                      <a:pt x="305" y="6634"/>
                      <a:pt x="508" y="6685"/>
                    </a:cubicBezTo>
                    <a:cubicBezTo>
                      <a:pt x="941" y="6761"/>
                      <a:pt x="1398" y="6837"/>
                      <a:pt x="813" y="7371"/>
                    </a:cubicBezTo>
                    <a:cubicBezTo>
                      <a:pt x="636" y="7549"/>
                      <a:pt x="585" y="7727"/>
                      <a:pt x="966" y="7778"/>
                    </a:cubicBezTo>
                    <a:cubicBezTo>
                      <a:pt x="1627" y="7880"/>
                      <a:pt x="2008" y="8185"/>
                      <a:pt x="1805" y="8947"/>
                    </a:cubicBezTo>
                    <a:cubicBezTo>
                      <a:pt x="1754" y="9074"/>
                      <a:pt x="1855" y="9227"/>
                      <a:pt x="2008" y="9252"/>
                    </a:cubicBezTo>
                    <a:cubicBezTo>
                      <a:pt x="2024" y="9251"/>
                      <a:pt x="2039" y="9251"/>
                      <a:pt x="2055" y="9251"/>
                    </a:cubicBezTo>
                    <a:cubicBezTo>
                      <a:pt x="2543" y="9251"/>
                      <a:pt x="2571" y="9644"/>
                      <a:pt x="2694" y="9989"/>
                    </a:cubicBezTo>
                    <a:cubicBezTo>
                      <a:pt x="2852" y="10463"/>
                      <a:pt x="3010" y="10658"/>
                      <a:pt x="3310" y="10658"/>
                    </a:cubicBezTo>
                    <a:cubicBezTo>
                      <a:pt x="3445" y="10658"/>
                      <a:pt x="3608" y="10619"/>
                      <a:pt x="3813" y="10548"/>
                    </a:cubicBezTo>
                    <a:cubicBezTo>
                      <a:pt x="3935" y="10497"/>
                      <a:pt x="4067" y="10470"/>
                      <a:pt x="4196" y="10470"/>
                    </a:cubicBezTo>
                    <a:cubicBezTo>
                      <a:pt x="4388" y="10470"/>
                      <a:pt x="4576" y="10528"/>
                      <a:pt x="4727" y="10650"/>
                    </a:cubicBezTo>
                    <a:cubicBezTo>
                      <a:pt x="4913" y="10781"/>
                      <a:pt x="5112" y="10818"/>
                      <a:pt x="5317" y="10818"/>
                    </a:cubicBezTo>
                    <a:cubicBezTo>
                      <a:pt x="5592" y="10818"/>
                      <a:pt x="5877" y="10751"/>
                      <a:pt x="6156" y="10751"/>
                    </a:cubicBezTo>
                    <a:cubicBezTo>
                      <a:pt x="6355" y="10751"/>
                      <a:pt x="6551" y="10786"/>
                      <a:pt x="6735" y="10904"/>
                    </a:cubicBezTo>
                    <a:cubicBezTo>
                      <a:pt x="6735" y="10904"/>
                      <a:pt x="6786" y="10879"/>
                      <a:pt x="6812" y="10879"/>
                    </a:cubicBezTo>
                    <a:cubicBezTo>
                      <a:pt x="6949" y="10741"/>
                      <a:pt x="7070" y="10674"/>
                      <a:pt x="7176" y="10674"/>
                    </a:cubicBezTo>
                    <a:cubicBezTo>
                      <a:pt x="7324" y="10674"/>
                      <a:pt x="7445" y="10805"/>
                      <a:pt x="7549" y="11056"/>
                    </a:cubicBezTo>
                    <a:cubicBezTo>
                      <a:pt x="7599" y="11133"/>
                      <a:pt x="7676" y="11184"/>
                      <a:pt x="7752" y="11209"/>
                    </a:cubicBezTo>
                    <a:cubicBezTo>
                      <a:pt x="7763" y="11211"/>
                      <a:pt x="7774" y="11212"/>
                      <a:pt x="7784" y="11212"/>
                    </a:cubicBezTo>
                    <a:cubicBezTo>
                      <a:pt x="7887" y="11212"/>
                      <a:pt x="7928" y="11101"/>
                      <a:pt x="7904" y="11031"/>
                    </a:cubicBezTo>
                    <a:cubicBezTo>
                      <a:pt x="7815" y="10574"/>
                      <a:pt x="7892" y="10427"/>
                      <a:pt x="8047" y="10427"/>
                    </a:cubicBezTo>
                    <a:cubicBezTo>
                      <a:pt x="8203" y="10427"/>
                      <a:pt x="8438" y="10574"/>
                      <a:pt x="8667" y="10701"/>
                    </a:cubicBezTo>
                    <a:cubicBezTo>
                      <a:pt x="8686" y="10234"/>
                      <a:pt x="8759" y="9850"/>
                      <a:pt x="9099" y="9850"/>
                    </a:cubicBezTo>
                    <a:cubicBezTo>
                      <a:pt x="9222" y="9850"/>
                      <a:pt x="9379" y="9900"/>
                      <a:pt x="9582" y="10014"/>
                    </a:cubicBezTo>
                    <a:cubicBezTo>
                      <a:pt x="9600" y="10026"/>
                      <a:pt x="9623" y="10031"/>
                      <a:pt x="9648" y="10031"/>
                    </a:cubicBezTo>
                    <a:cubicBezTo>
                      <a:pt x="9730" y="10031"/>
                      <a:pt x="9830" y="9977"/>
                      <a:pt x="9811" y="9938"/>
                    </a:cubicBezTo>
                    <a:cubicBezTo>
                      <a:pt x="9429" y="9227"/>
                      <a:pt x="10116" y="9430"/>
                      <a:pt x="10370" y="9227"/>
                    </a:cubicBezTo>
                    <a:cubicBezTo>
                      <a:pt x="10599" y="9049"/>
                      <a:pt x="10878" y="8896"/>
                      <a:pt x="10904" y="8591"/>
                    </a:cubicBezTo>
                    <a:cubicBezTo>
                      <a:pt x="10954" y="8159"/>
                      <a:pt x="11081" y="7829"/>
                      <a:pt x="11564" y="7752"/>
                    </a:cubicBezTo>
                    <a:cubicBezTo>
                      <a:pt x="11717" y="7727"/>
                      <a:pt x="11793" y="7524"/>
                      <a:pt x="11666" y="7397"/>
                    </a:cubicBezTo>
                    <a:cubicBezTo>
                      <a:pt x="11081" y="6787"/>
                      <a:pt x="11564" y="6304"/>
                      <a:pt x="11920" y="5897"/>
                    </a:cubicBezTo>
                    <a:cubicBezTo>
                      <a:pt x="12149" y="5567"/>
                      <a:pt x="12200" y="5338"/>
                      <a:pt x="11946" y="5109"/>
                    </a:cubicBezTo>
                    <a:cubicBezTo>
                      <a:pt x="11513" y="4779"/>
                      <a:pt x="11081" y="4474"/>
                      <a:pt x="11539" y="3838"/>
                    </a:cubicBezTo>
                    <a:cubicBezTo>
                      <a:pt x="11539" y="3813"/>
                      <a:pt x="11386" y="3661"/>
                      <a:pt x="11336" y="3584"/>
                    </a:cubicBezTo>
                    <a:lnTo>
                      <a:pt x="11336" y="3584"/>
                    </a:lnTo>
                    <a:cubicBezTo>
                      <a:pt x="11351" y="3587"/>
                      <a:pt x="11367" y="3588"/>
                      <a:pt x="11382" y="3588"/>
                    </a:cubicBezTo>
                    <a:cubicBezTo>
                      <a:pt x="11513" y="3588"/>
                      <a:pt x="11618" y="3492"/>
                      <a:pt x="11641" y="3356"/>
                    </a:cubicBezTo>
                    <a:lnTo>
                      <a:pt x="11564" y="3254"/>
                    </a:lnTo>
                    <a:cubicBezTo>
                      <a:pt x="11437" y="3051"/>
                      <a:pt x="11361" y="2796"/>
                      <a:pt x="11361" y="2542"/>
                    </a:cubicBezTo>
                    <a:cubicBezTo>
                      <a:pt x="11343" y="2379"/>
                      <a:pt x="11235" y="2165"/>
                      <a:pt x="11073" y="2165"/>
                    </a:cubicBezTo>
                    <a:cubicBezTo>
                      <a:pt x="11007" y="2165"/>
                      <a:pt x="10933" y="2200"/>
                      <a:pt x="10853" y="2288"/>
                    </a:cubicBezTo>
                    <a:cubicBezTo>
                      <a:pt x="10696" y="2456"/>
                      <a:pt x="10588" y="2540"/>
                      <a:pt x="10513" y="2540"/>
                    </a:cubicBezTo>
                    <a:cubicBezTo>
                      <a:pt x="10417" y="2540"/>
                      <a:pt x="10373" y="2405"/>
                      <a:pt x="10344" y="2136"/>
                    </a:cubicBezTo>
                    <a:cubicBezTo>
                      <a:pt x="10319" y="1983"/>
                      <a:pt x="10217" y="1907"/>
                      <a:pt x="10065" y="1856"/>
                    </a:cubicBezTo>
                    <a:cubicBezTo>
                      <a:pt x="9658" y="1678"/>
                      <a:pt x="9302" y="1399"/>
                      <a:pt x="9023" y="1043"/>
                    </a:cubicBezTo>
                    <a:cubicBezTo>
                      <a:pt x="8764" y="543"/>
                      <a:pt x="8478" y="367"/>
                      <a:pt x="8096" y="367"/>
                    </a:cubicBezTo>
                    <a:cubicBezTo>
                      <a:pt x="7953" y="367"/>
                      <a:pt x="7798" y="391"/>
                      <a:pt x="7625" y="433"/>
                    </a:cubicBezTo>
                    <a:cubicBezTo>
                      <a:pt x="7472" y="433"/>
                      <a:pt x="7345" y="407"/>
                      <a:pt x="7218" y="331"/>
                    </a:cubicBezTo>
                    <a:cubicBezTo>
                      <a:pt x="7106" y="240"/>
                      <a:pt x="6977" y="214"/>
                      <a:pt x="6843" y="214"/>
                    </a:cubicBezTo>
                    <a:cubicBezTo>
                      <a:pt x="6677" y="214"/>
                      <a:pt x="6502" y="253"/>
                      <a:pt x="6333" y="253"/>
                    </a:cubicBezTo>
                    <a:cubicBezTo>
                      <a:pt x="6145" y="253"/>
                      <a:pt x="5966" y="205"/>
                      <a:pt x="5820" y="1"/>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8" name="Google Shape;6506;p70">
                <a:extLst>
                  <a:ext uri="{FF2B5EF4-FFF2-40B4-BE49-F238E27FC236}">
                    <a16:creationId xmlns:a16="http://schemas.microsoft.com/office/drawing/2014/main" id="{A4ED9A10-6904-1133-922B-E68A6F79D0C5}"/>
                  </a:ext>
                </a:extLst>
              </p:cNvPr>
              <p:cNvSpPr/>
              <p:nvPr/>
            </p:nvSpPr>
            <p:spPr>
              <a:xfrm rot="-5400000">
                <a:off x="3641484" y="1114174"/>
                <a:ext cx="95846" cy="110359"/>
              </a:xfrm>
              <a:custGeom>
                <a:avLst/>
                <a:gdLst/>
                <a:ahLst/>
                <a:cxnLst/>
                <a:rect l="l" t="t" r="r" b="b"/>
                <a:pathLst>
                  <a:path w="865" h="996" extrusionOk="0">
                    <a:moveTo>
                      <a:pt x="424" y="0"/>
                    </a:moveTo>
                    <a:cubicBezTo>
                      <a:pt x="410" y="0"/>
                      <a:pt x="396" y="1"/>
                      <a:pt x="382" y="2"/>
                    </a:cubicBezTo>
                    <a:cubicBezTo>
                      <a:pt x="77" y="28"/>
                      <a:pt x="1" y="256"/>
                      <a:pt x="26" y="511"/>
                    </a:cubicBezTo>
                    <a:cubicBezTo>
                      <a:pt x="50" y="753"/>
                      <a:pt x="167" y="995"/>
                      <a:pt x="464" y="995"/>
                    </a:cubicBezTo>
                    <a:cubicBezTo>
                      <a:pt x="479" y="995"/>
                      <a:pt x="494" y="995"/>
                      <a:pt x="509" y="993"/>
                    </a:cubicBezTo>
                    <a:cubicBezTo>
                      <a:pt x="789" y="993"/>
                      <a:pt x="840" y="739"/>
                      <a:pt x="865" y="460"/>
                    </a:cubicBezTo>
                    <a:cubicBezTo>
                      <a:pt x="816" y="242"/>
                      <a:pt x="699" y="0"/>
                      <a:pt x="424" y="0"/>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9" name="Google Shape;6507;p70">
                <a:extLst>
                  <a:ext uri="{FF2B5EF4-FFF2-40B4-BE49-F238E27FC236}">
                    <a16:creationId xmlns:a16="http://schemas.microsoft.com/office/drawing/2014/main" id="{2F1CE3D6-CE9F-7C9A-B7A9-0586F8E7E57A}"/>
                  </a:ext>
                </a:extLst>
              </p:cNvPr>
              <p:cNvSpPr/>
              <p:nvPr/>
            </p:nvSpPr>
            <p:spPr>
              <a:xfrm rot="-5400000">
                <a:off x="4473281" y="1076059"/>
                <a:ext cx="62162" cy="56952"/>
              </a:xfrm>
              <a:custGeom>
                <a:avLst/>
                <a:gdLst/>
                <a:ahLst/>
                <a:cxnLst/>
                <a:rect l="l" t="t" r="r" b="b"/>
                <a:pathLst>
                  <a:path w="561" h="514" extrusionOk="0">
                    <a:moveTo>
                      <a:pt x="274" y="1"/>
                    </a:moveTo>
                    <a:cubicBezTo>
                      <a:pt x="235" y="1"/>
                      <a:pt x="194" y="10"/>
                      <a:pt x="153" y="31"/>
                    </a:cubicBezTo>
                    <a:cubicBezTo>
                      <a:pt x="103" y="56"/>
                      <a:pt x="52" y="107"/>
                      <a:pt x="26" y="183"/>
                    </a:cubicBezTo>
                    <a:cubicBezTo>
                      <a:pt x="1" y="310"/>
                      <a:pt x="77" y="463"/>
                      <a:pt x="230" y="488"/>
                    </a:cubicBezTo>
                    <a:cubicBezTo>
                      <a:pt x="331" y="514"/>
                      <a:pt x="458" y="514"/>
                      <a:pt x="560" y="514"/>
                    </a:cubicBezTo>
                    <a:cubicBezTo>
                      <a:pt x="560" y="387"/>
                      <a:pt x="535" y="285"/>
                      <a:pt x="484" y="183"/>
                    </a:cubicBezTo>
                    <a:cubicBezTo>
                      <a:pt x="465" y="72"/>
                      <a:pt x="378" y="1"/>
                      <a:pt x="274" y="1"/>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0" name="Google Shape;6508;p70">
                <a:extLst>
                  <a:ext uri="{FF2B5EF4-FFF2-40B4-BE49-F238E27FC236}">
                    <a16:creationId xmlns:a16="http://schemas.microsoft.com/office/drawing/2014/main" id="{FCB6C57E-5DE9-E0A2-CC5A-60CC207599F5}"/>
                  </a:ext>
                </a:extLst>
              </p:cNvPr>
              <p:cNvSpPr/>
              <p:nvPr/>
            </p:nvSpPr>
            <p:spPr>
              <a:xfrm rot="-5400000">
                <a:off x="5516989" y="1731066"/>
                <a:ext cx="53630" cy="50748"/>
              </a:xfrm>
              <a:custGeom>
                <a:avLst/>
                <a:gdLst/>
                <a:ahLst/>
                <a:cxnLst/>
                <a:rect l="l" t="t" r="r" b="b"/>
                <a:pathLst>
                  <a:path w="484" h="458" extrusionOk="0">
                    <a:moveTo>
                      <a:pt x="458" y="0"/>
                    </a:moveTo>
                    <a:lnTo>
                      <a:pt x="458" y="0"/>
                    </a:lnTo>
                    <a:cubicBezTo>
                      <a:pt x="229" y="51"/>
                      <a:pt x="76" y="127"/>
                      <a:pt x="0" y="331"/>
                    </a:cubicBezTo>
                    <a:cubicBezTo>
                      <a:pt x="0" y="356"/>
                      <a:pt x="76" y="458"/>
                      <a:pt x="102" y="458"/>
                    </a:cubicBezTo>
                    <a:cubicBezTo>
                      <a:pt x="331" y="432"/>
                      <a:pt x="483" y="331"/>
                      <a:pt x="458" y="0"/>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1" name="Google Shape;6509;p70">
                <a:extLst>
                  <a:ext uri="{FF2B5EF4-FFF2-40B4-BE49-F238E27FC236}">
                    <a16:creationId xmlns:a16="http://schemas.microsoft.com/office/drawing/2014/main" id="{1C0DA2CB-AEC4-0C0E-F80D-2E2C42BF7316}"/>
                  </a:ext>
                </a:extLst>
              </p:cNvPr>
              <p:cNvSpPr/>
              <p:nvPr/>
            </p:nvSpPr>
            <p:spPr>
              <a:xfrm rot="-5400000">
                <a:off x="4532395" y="1037223"/>
                <a:ext cx="59281" cy="58615"/>
              </a:xfrm>
              <a:custGeom>
                <a:avLst/>
                <a:gdLst/>
                <a:ahLst/>
                <a:cxnLst/>
                <a:rect l="l" t="t" r="r" b="b"/>
                <a:pathLst>
                  <a:path w="535" h="529" extrusionOk="0">
                    <a:moveTo>
                      <a:pt x="204" y="1"/>
                    </a:moveTo>
                    <a:cubicBezTo>
                      <a:pt x="128" y="153"/>
                      <a:pt x="1" y="331"/>
                      <a:pt x="204" y="484"/>
                    </a:cubicBezTo>
                    <a:cubicBezTo>
                      <a:pt x="224" y="514"/>
                      <a:pt x="256" y="528"/>
                      <a:pt x="290" y="528"/>
                    </a:cubicBezTo>
                    <a:cubicBezTo>
                      <a:pt x="343" y="528"/>
                      <a:pt x="402" y="494"/>
                      <a:pt x="433" y="433"/>
                    </a:cubicBezTo>
                    <a:cubicBezTo>
                      <a:pt x="534" y="230"/>
                      <a:pt x="357" y="128"/>
                      <a:pt x="204" y="1"/>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2" name="Google Shape;6510;p70">
                <a:extLst>
                  <a:ext uri="{FF2B5EF4-FFF2-40B4-BE49-F238E27FC236}">
                    <a16:creationId xmlns:a16="http://schemas.microsoft.com/office/drawing/2014/main" id="{30591DA9-4F4B-62CE-EEE8-055037F90E44}"/>
                  </a:ext>
                </a:extLst>
              </p:cNvPr>
              <p:cNvSpPr/>
              <p:nvPr/>
            </p:nvSpPr>
            <p:spPr>
              <a:xfrm rot="-5400000">
                <a:off x="4376551" y="1082707"/>
                <a:ext cx="45098" cy="43656"/>
              </a:xfrm>
              <a:custGeom>
                <a:avLst/>
                <a:gdLst/>
                <a:ahLst/>
                <a:cxnLst/>
                <a:rect l="l" t="t" r="r" b="b"/>
                <a:pathLst>
                  <a:path w="407" h="394" extrusionOk="0">
                    <a:moveTo>
                      <a:pt x="172" y="1"/>
                    </a:moveTo>
                    <a:cubicBezTo>
                      <a:pt x="102" y="1"/>
                      <a:pt x="22" y="70"/>
                      <a:pt x="0" y="158"/>
                    </a:cubicBezTo>
                    <a:cubicBezTo>
                      <a:pt x="0" y="285"/>
                      <a:pt x="76" y="362"/>
                      <a:pt x="203" y="387"/>
                    </a:cubicBezTo>
                    <a:cubicBezTo>
                      <a:pt x="221" y="392"/>
                      <a:pt x="238" y="394"/>
                      <a:pt x="253" y="394"/>
                    </a:cubicBezTo>
                    <a:cubicBezTo>
                      <a:pt x="329" y="394"/>
                      <a:pt x="381" y="344"/>
                      <a:pt x="381" y="260"/>
                    </a:cubicBezTo>
                    <a:cubicBezTo>
                      <a:pt x="407" y="133"/>
                      <a:pt x="331" y="31"/>
                      <a:pt x="203" y="6"/>
                    </a:cubicBezTo>
                    <a:cubicBezTo>
                      <a:pt x="193" y="3"/>
                      <a:pt x="183" y="1"/>
                      <a:pt x="172" y="1"/>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3" name="Google Shape;6511;p70">
                <a:extLst>
                  <a:ext uri="{FF2B5EF4-FFF2-40B4-BE49-F238E27FC236}">
                    <a16:creationId xmlns:a16="http://schemas.microsoft.com/office/drawing/2014/main" id="{6EA1A8CC-D403-B4F2-C6F5-48AB3B7DDB65}"/>
                  </a:ext>
                </a:extLst>
              </p:cNvPr>
              <p:cNvSpPr/>
              <p:nvPr/>
            </p:nvSpPr>
            <p:spPr>
              <a:xfrm rot="-5400000">
                <a:off x="5442862" y="1647411"/>
                <a:ext cx="53630" cy="43435"/>
              </a:xfrm>
              <a:custGeom>
                <a:avLst/>
                <a:gdLst/>
                <a:ahLst/>
                <a:cxnLst/>
                <a:rect l="l" t="t" r="r" b="b"/>
                <a:pathLst>
                  <a:path w="484" h="392" extrusionOk="0">
                    <a:moveTo>
                      <a:pt x="483" y="1"/>
                    </a:moveTo>
                    <a:lnTo>
                      <a:pt x="483" y="1"/>
                    </a:lnTo>
                    <a:cubicBezTo>
                      <a:pt x="381" y="26"/>
                      <a:pt x="305" y="52"/>
                      <a:pt x="229" y="103"/>
                    </a:cubicBezTo>
                    <a:cubicBezTo>
                      <a:pt x="178" y="179"/>
                      <a:pt x="0" y="306"/>
                      <a:pt x="178" y="382"/>
                    </a:cubicBezTo>
                    <a:cubicBezTo>
                      <a:pt x="198" y="389"/>
                      <a:pt x="217" y="392"/>
                      <a:pt x="235" y="392"/>
                    </a:cubicBezTo>
                    <a:cubicBezTo>
                      <a:pt x="361" y="392"/>
                      <a:pt x="461" y="245"/>
                      <a:pt x="483" y="1"/>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4" name="Google Shape;6512;p70">
                <a:extLst>
                  <a:ext uri="{FF2B5EF4-FFF2-40B4-BE49-F238E27FC236}">
                    <a16:creationId xmlns:a16="http://schemas.microsoft.com/office/drawing/2014/main" id="{FE4BE972-76BC-0262-6240-75E3C476B97E}"/>
                  </a:ext>
                </a:extLst>
              </p:cNvPr>
              <p:cNvSpPr/>
              <p:nvPr/>
            </p:nvSpPr>
            <p:spPr>
              <a:xfrm rot="-5400000">
                <a:off x="4638212" y="1076890"/>
                <a:ext cx="25485" cy="24377"/>
              </a:xfrm>
              <a:custGeom>
                <a:avLst/>
                <a:gdLst/>
                <a:ahLst/>
                <a:cxnLst/>
                <a:rect l="l" t="t" r="r" b="b"/>
                <a:pathLst>
                  <a:path w="230" h="220" extrusionOk="0">
                    <a:moveTo>
                      <a:pt x="127" y="0"/>
                    </a:moveTo>
                    <a:cubicBezTo>
                      <a:pt x="112" y="0"/>
                      <a:pt x="95" y="4"/>
                      <a:pt x="77" y="10"/>
                    </a:cubicBezTo>
                    <a:cubicBezTo>
                      <a:pt x="26" y="10"/>
                      <a:pt x="1" y="60"/>
                      <a:pt x="1" y="111"/>
                    </a:cubicBezTo>
                    <a:cubicBezTo>
                      <a:pt x="1" y="174"/>
                      <a:pt x="52" y="220"/>
                      <a:pt x="113" y="220"/>
                    </a:cubicBezTo>
                    <a:cubicBezTo>
                      <a:pt x="126" y="220"/>
                      <a:pt x="140" y="217"/>
                      <a:pt x="153" y="213"/>
                    </a:cubicBezTo>
                    <a:cubicBezTo>
                      <a:pt x="179" y="213"/>
                      <a:pt x="204" y="137"/>
                      <a:pt x="230" y="111"/>
                    </a:cubicBezTo>
                    <a:cubicBezTo>
                      <a:pt x="210" y="34"/>
                      <a:pt x="176" y="0"/>
                      <a:pt x="127" y="0"/>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5" name="Google Shape;6513;p70">
                <a:extLst>
                  <a:ext uri="{FF2B5EF4-FFF2-40B4-BE49-F238E27FC236}">
                    <a16:creationId xmlns:a16="http://schemas.microsoft.com/office/drawing/2014/main" id="{1DD5C075-BA4F-2C3F-282C-76E547E95E01}"/>
                  </a:ext>
                </a:extLst>
              </p:cNvPr>
              <p:cNvSpPr/>
              <p:nvPr/>
            </p:nvSpPr>
            <p:spPr>
              <a:xfrm rot="-5400000">
                <a:off x="4343753" y="1014010"/>
                <a:ext cx="22604" cy="23379"/>
              </a:xfrm>
              <a:custGeom>
                <a:avLst/>
                <a:gdLst/>
                <a:ahLst/>
                <a:cxnLst/>
                <a:rect l="l" t="t" r="r" b="b"/>
                <a:pathLst>
                  <a:path w="204" h="211" extrusionOk="0">
                    <a:moveTo>
                      <a:pt x="115" y="0"/>
                    </a:moveTo>
                    <a:cubicBezTo>
                      <a:pt x="103" y="0"/>
                      <a:pt x="90" y="2"/>
                      <a:pt x="77" y="7"/>
                    </a:cubicBezTo>
                    <a:cubicBezTo>
                      <a:pt x="0" y="32"/>
                      <a:pt x="26" y="83"/>
                      <a:pt x="0" y="109"/>
                    </a:cubicBezTo>
                    <a:cubicBezTo>
                      <a:pt x="26" y="134"/>
                      <a:pt x="77" y="185"/>
                      <a:pt x="128" y="210"/>
                    </a:cubicBezTo>
                    <a:cubicBezTo>
                      <a:pt x="128" y="210"/>
                      <a:pt x="178" y="134"/>
                      <a:pt x="204" y="109"/>
                    </a:cubicBezTo>
                    <a:cubicBezTo>
                      <a:pt x="204" y="46"/>
                      <a:pt x="169" y="0"/>
                      <a:pt x="115" y="0"/>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6" name="Google Shape;6514;p70">
                <a:extLst>
                  <a:ext uri="{FF2B5EF4-FFF2-40B4-BE49-F238E27FC236}">
                    <a16:creationId xmlns:a16="http://schemas.microsoft.com/office/drawing/2014/main" id="{D08B5A1B-2C76-05DB-9539-97066BD26679}"/>
                  </a:ext>
                </a:extLst>
              </p:cNvPr>
              <p:cNvSpPr/>
              <p:nvPr/>
            </p:nvSpPr>
            <p:spPr>
              <a:xfrm rot="-5400000">
                <a:off x="4324196" y="1123981"/>
                <a:ext cx="25374" cy="20277"/>
              </a:xfrm>
              <a:custGeom>
                <a:avLst/>
                <a:gdLst/>
                <a:ahLst/>
                <a:cxnLst/>
                <a:rect l="l" t="t" r="r" b="b"/>
                <a:pathLst>
                  <a:path w="229" h="183" extrusionOk="0">
                    <a:moveTo>
                      <a:pt x="68" y="0"/>
                    </a:moveTo>
                    <a:cubicBezTo>
                      <a:pt x="45" y="0"/>
                      <a:pt x="23" y="81"/>
                      <a:pt x="0" y="81"/>
                    </a:cubicBezTo>
                    <a:cubicBezTo>
                      <a:pt x="51" y="132"/>
                      <a:pt x="76" y="157"/>
                      <a:pt x="153" y="182"/>
                    </a:cubicBezTo>
                    <a:cubicBezTo>
                      <a:pt x="153" y="182"/>
                      <a:pt x="204" y="132"/>
                      <a:pt x="229" y="81"/>
                    </a:cubicBezTo>
                    <a:cubicBezTo>
                      <a:pt x="178" y="30"/>
                      <a:pt x="127" y="4"/>
                      <a:pt x="76" y="4"/>
                    </a:cubicBezTo>
                    <a:cubicBezTo>
                      <a:pt x="74" y="2"/>
                      <a:pt x="71" y="0"/>
                      <a:pt x="68" y="0"/>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7" name="Google Shape;6515;p70">
                <a:extLst>
                  <a:ext uri="{FF2B5EF4-FFF2-40B4-BE49-F238E27FC236}">
                    <a16:creationId xmlns:a16="http://schemas.microsoft.com/office/drawing/2014/main" id="{5DA11D24-D3A8-16F3-86C5-CD510BCBD02B}"/>
                  </a:ext>
                </a:extLst>
              </p:cNvPr>
              <p:cNvSpPr/>
              <p:nvPr/>
            </p:nvSpPr>
            <p:spPr>
              <a:xfrm rot="-5400000">
                <a:off x="4447354" y="999938"/>
                <a:ext cx="33906" cy="23379"/>
              </a:xfrm>
              <a:custGeom>
                <a:avLst/>
                <a:gdLst/>
                <a:ahLst/>
                <a:cxnLst/>
                <a:rect l="l" t="t" r="r" b="b"/>
                <a:pathLst>
                  <a:path w="306" h="211" extrusionOk="0">
                    <a:moveTo>
                      <a:pt x="107" y="0"/>
                    </a:moveTo>
                    <a:cubicBezTo>
                      <a:pt x="90" y="0"/>
                      <a:pt x="72" y="4"/>
                      <a:pt x="52" y="12"/>
                    </a:cubicBezTo>
                    <a:cubicBezTo>
                      <a:pt x="26" y="38"/>
                      <a:pt x="1" y="88"/>
                      <a:pt x="26" y="139"/>
                    </a:cubicBezTo>
                    <a:cubicBezTo>
                      <a:pt x="59" y="193"/>
                      <a:pt x="96" y="211"/>
                      <a:pt x="135" y="211"/>
                    </a:cubicBezTo>
                    <a:cubicBezTo>
                      <a:pt x="189" y="211"/>
                      <a:pt x="247" y="179"/>
                      <a:pt x="306" y="165"/>
                    </a:cubicBezTo>
                    <a:cubicBezTo>
                      <a:pt x="242" y="101"/>
                      <a:pt x="195" y="0"/>
                      <a:pt x="107" y="0"/>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sp>
            <p:nvSpPr>
              <p:cNvPr id="18" name="Google Shape;6516;p70">
                <a:extLst>
                  <a:ext uri="{FF2B5EF4-FFF2-40B4-BE49-F238E27FC236}">
                    <a16:creationId xmlns:a16="http://schemas.microsoft.com/office/drawing/2014/main" id="{091D6DE3-38C1-AAD6-51E2-26945BDD71A3}"/>
                  </a:ext>
                </a:extLst>
              </p:cNvPr>
              <p:cNvSpPr/>
              <p:nvPr/>
            </p:nvSpPr>
            <p:spPr>
              <a:xfrm rot="-5400000">
                <a:off x="4265250" y="1115782"/>
                <a:ext cx="8532" cy="8532"/>
              </a:xfrm>
              <a:custGeom>
                <a:avLst/>
                <a:gdLst/>
                <a:ahLst/>
                <a:cxnLst/>
                <a:rect l="l" t="t" r="r" b="b"/>
                <a:pathLst>
                  <a:path w="77" h="77" extrusionOk="0">
                    <a:moveTo>
                      <a:pt x="26" y="0"/>
                    </a:moveTo>
                    <a:cubicBezTo>
                      <a:pt x="26" y="0"/>
                      <a:pt x="1" y="26"/>
                      <a:pt x="1" y="51"/>
                    </a:cubicBezTo>
                    <a:cubicBezTo>
                      <a:pt x="1" y="51"/>
                      <a:pt x="26" y="51"/>
                      <a:pt x="51" y="77"/>
                    </a:cubicBezTo>
                    <a:lnTo>
                      <a:pt x="77" y="26"/>
                    </a:lnTo>
                    <a:cubicBezTo>
                      <a:pt x="51" y="26"/>
                      <a:pt x="51" y="0"/>
                      <a:pt x="26" y="0"/>
                    </a:cubicBezTo>
                    <a:close/>
                  </a:path>
                </a:pathLst>
              </a:custGeom>
              <a:solidFill>
                <a:srgbClr val="A75441"/>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grpSp>
        <p:sp>
          <p:nvSpPr>
            <p:cNvPr id="6" name="TextBox 5">
              <a:extLst>
                <a:ext uri="{FF2B5EF4-FFF2-40B4-BE49-F238E27FC236}">
                  <a16:creationId xmlns:a16="http://schemas.microsoft.com/office/drawing/2014/main" id="{27D66FA7-F008-25D4-D1A8-BB6339DB2615}"/>
                </a:ext>
              </a:extLst>
            </p:cNvPr>
            <p:cNvSpPr txBox="1"/>
            <p:nvPr/>
          </p:nvSpPr>
          <p:spPr>
            <a:xfrm>
              <a:off x="3880264" y="1355964"/>
              <a:ext cx="1422156" cy="11076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a:noFill/>
                  </a:ln>
                  <a:solidFill>
                    <a:srgbClr val="FDDECB"/>
                  </a:solidFill>
                  <a:effectLst/>
                  <a:uLnTx/>
                  <a:uFillTx/>
                  <a:latin typeface="UTM Avo" panose="02040603050506020204" pitchFamily="18" charset="0"/>
                  <a:cs typeface="Arial"/>
                  <a:sym typeface="Arial"/>
                </a:rPr>
                <a:t>01</a:t>
              </a:r>
            </a:p>
          </p:txBody>
        </p:sp>
      </p:grpSp>
    </p:spTree>
    <p:extLst>
      <p:ext uri="{BB962C8B-B14F-4D97-AF65-F5344CB8AC3E}">
        <p14:creationId xmlns:p14="http://schemas.microsoft.com/office/powerpoint/2010/main" val="421018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5B671-294C-8B77-0D88-0CBBE970D2B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0C791C-0C43-5800-8A2B-60883BBD63C6}"/>
              </a:ext>
            </a:extLst>
          </p:cNvPr>
          <p:cNvSpPr/>
          <p:nvPr/>
        </p:nvSpPr>
        <p:spPr>
          <a:xfrm>
            <a:off x="1097551" y="2105681"/>
            <a:ext cx="9996897" cy="3717049"/>
          </a:xfrm>
          <a:prstGeom prst="roundRect">
            <a:avLst/>
          </a:prstGeom>
          <a:solidFill>
            <a:schemeClr val="accent1">
              <a:lumMod val="20000"/>
              <a:lumOff val="80000"/>
            </a:schemeClr>
          </a:solidFill>
          <a:ln w="25400" cap="flat" cmpd="sng" algn="ctr">
            <a:solidFill>
              <a:srgbClr val="A75441">
                <a:shade val="15000"/>
              </a:srgbClr>
            </a:solidFill>
            <a:prstDash val="solid"/>
          </a:ln>
          <a:effectLst/>
        </p:spPr>
        <p:txBody>
          <a:bodyPr rtlCol="0" anchor="ct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UTM Avo" panose="02040603050506020204" pitchFamily="18" charset="0"/>
                <a:ea typeface="UD Digi Kyokasho N-B" panose="02020700000000000000" pitchFamily="17" charset="-128"/>
                <a:sym typeface="Arial"/>
              </a:rPr>
              <a:t>Từ năm 1953, Pháp xây dựng Điện Biên Phủ thành tập đoàn cứ điểm mạnh nhất Đông Dương. Để thực hiện quyết tâm giành thắng lợi, bộ đội, dân công ngày đêm mở đường, vận chuyển vũ khí, lương thực, xây dựng trận địa,... chuẩn bị cho chiến dịch.</a:t>
            </a:r>
          </a:p>
        </p:txBody>
      </p:sp>
    </p:spTree>
    <p:extLst>
      <p:ext uri="{BB962C8B-B14F-4D97-AF65-F5344CB8AC3E}">
        <p14:creationId xmlns:p14="http://schemas.microsoft.com/office/powerpoint/2010/main" val="16280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CD510-4528-FAB8-0871-2DDE0AB0C942}"/>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9F104F2F-B86C-BAEF-2677-7CB66AFCE12B}"/>
              </a:ext>
            </a:extLst>
          </p:cNvPr>
          <p:cNvGrpSpPr/>
          <p:nvPr/>
        </p:nvGrpSpPr>
        <p:grpSpPr>
          <a:xfrm>
            <a:off x="429686" y="2241577"/>
            <a:ext cx="5224312" cy="3129208"/>
            <a:chOff x="769080" y="1561522"/>
            <a:chExt cx="3918234" cy="2346906"/>
          </a:xfrm>
        </p:grpSpPr>
        <p:sp>
          <p:nvSpPr>
            <p:cNvPr id="4" name="Rectangle: Rounded Corners 3">
              <a:extLst>
                <a:ext uri="{FF2B5EF4-FFF2-40B4-BE49-F238E27FC236}">
                  <a16:creationId xmlns:a16="http://schemas.microsoft.com/office/drawing/2014/main" id="{FDE079BD-C7E4-BC46-040E-562C75E3B56E}"/>
                </a:ext>
              </a:extLst>
            </p:cNvPr>
            <p:cNvSpPr/>
            <p:nvPr/>
          </p:nvSpPr>
          <p:spPr>
            <a:xfrm>
              <a:off x="769080" y="2036327"/>
              <a:ext cx="3918234" cy="1872101"/>
            </a:xfrm>
            <a:prstGeom prst="roundRect">
              <a:avLst>
                <a:gd name="adj" fmla="val 5887"/>
              </a:avLst>
            </a:prstGeom>
            <a:solidFill>
              <a:srgbClr val="E29887">
                <a:lumMod val="20000"/>
                <a:lumOff val="80000"/>
              </a:srgbClr>
            </a:solidFill>
            <a:ln w="25400" cap="flat" cmpd="sng" algn="ctr">
              <a:solidFill>
                <a:srgbClr val="E29887">
                  <a:lumMod val="75000"/>
                </a:srgbClr>
              </a:solidFill>
              <a:prstDash val="solid"/>
            </a:ln>
            <a:effectLst/>
          </p:spPr>
          <p:txBody>
            <a:bodyPr rtlCol="0" anchor="ctr"/>
            <a:lstStyle/>
            <a:p>
              <a:pPr marL="0" marR="0" lvl="0" indent="0" algn="just"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Các</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em</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hãy</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quan</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sát</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hình</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2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và</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câu</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chuyện</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Kéo</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pháo</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ở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Điện</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Biên</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SGK tr.68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để</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thực</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hiện</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nhiệm</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vụ</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a:t>
              </a:r>
              <a:r>
                <a:rPr kumimoji="0" lang="en-US" sz="2400" b="0" i="0" u="none" strike="noStrike" kern="0" cap="none" spc="0" normalizeH="0" baseline="0" noProof="0" dirty="0" err="1">
                  <a:ln>
                    <a:noFill/>
                  </a:ln>
                  <a:effectLst/>
                  <a:uLnTx/>
                  <a:uFillTx/>
                  <a:latin typeface="UTM Avo" panose="02040603050506020204" pitchFamily="18" charset="0"/>
                  <a:ea typeface="+mn-ea"/>
                  <a:cs typeface="+mn-cs"/>
                  <a:sym typeface="Arial"/>
                </a:rPr>
                <a:t>sau</a:t>
              </a:r>
              <a:r>
                <a:rPr kumimoji="0" lang="en-US" sz="2400" b="0" i="0" u="none" strike="noStrike" kern="0" cap="none" spc="0" normalizeH="0" baseline="0" noProof="0" dirty="0">
                  <a:ln>
                    <a:noFill/>
                  </a:ln>
                  <a:effectLst/>
                  <a:uLnTx/>
                  <a:uFillTx/>
                  <a:latin typeface="UTM Avo" panose="02040603050506020204" pitchFamily="18" charset="0"/>
                  <a:ea typeface="+mn-ea"/>
                  <a:cs typeface="+mn-cs"/>
                  <a:sym typeface="Arial"/>
                </a:rPr>
                <a:t>: </a:t>
              </a:r>
            </a:p>
          </p:txBody>
        </p:sp>
        <p:sp>
          <p:nvSpPr>
            <p:cNvPr id="7" name="Freeform 4">
              <a:extLst>
                <a:ext uri="{FF2B5EF4-FFF2-40B4-BE49-F238E27FC236}">
                  <a16:creationId xmlns:a16="http://schemas.microsoft.com/office/drawing/2014/main" id="{E3AFDE78-A3FE-5436-6DD7-CB45FA960DEE}"/>
                </a:ext>
              </a:extLst>
            </p:cNvPr>
            <p:cNvSpPr/>
            <p:nvPr/>
          </p:nvSpPr>
          <p:spPr>
            <a:xfrm>
              <a:off x="2359307" y="1561522"/>
              <a:ext cx="737779" cy="599448"/>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lang="vi-VN" sz="2489" b="0" i="0" u="none" strike="noStrike" kern="0" cap="none" spc="0" normalizeH="0" baseline="0" noProof="0" dirty="0">
                <a:ln>
                  <a:noFill/>
                </a:ln>
                <a:solidFill>
                  <a:srgbClr val="000000"/>
                </a:solidFill>
                <a:effectLst/>
                <a:uLnTx/>
                <a:uFillTx/>
                <a:cs typeface="Arial"/>
                <a:sym typeface="Arial"/>
              </a:endParaRPr>
            </a:p>
          </p:txBody>
        </p:sp>
      </p:grpSp>
      <p:pic>
        <p:nvPicPr>
          <p:cNvPr id="10" name="Picture 9">
            <a:extLst>
              <a:ext uri="{FF2B5EF4-FFF2-40B4-BE49-F238E27FC236}">
                <a16:creationId xmlns:a16="http://schemas.microsoft.com/office/drawing/2014/main" id="{38CE7D1C-A766-19EB-0D0A-3F1B837C9426}"/>
              </a:ext>
            </a:extLst>
          </p:cNvPr>
          <p:cNvPicPr>
            <a:picLocks noChangeAspect="1"/>
          </p:cNvPicPr>
          <p:nvPr/>
        </p:nvPicPr>
        <p:blipFill>
          <a:blip r:embed="rId4"/>
          <a:stretch>
            <a:fillRect/>
          </a:stretch>
        </p:blipFill>
        <p:spPr>
          <a:xfrm>
            <a:off x="5843751" y="1769100"/>
            <a:ext cx="5906247" cy="4552951"/>
          </a:xfrm>
          <a:prstGeom prst="rect">
            <a:avLst/>
          </a:prstGeom>
        </p:spPr>
      </p:pic>
    </p:spTree>
    <p:extLst>
      <p:ext uri="{BB962C8B-B14F-4D97-AF65-F5344CB8AC3E}">
        <p14:creationId xmlns:p14="http://schemas.microsoft.com/office/powerpoint/2010/main" val="321666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2B7EB-1A8E-F756-CDC6-F906C594B77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9FFDE01-BE58-3F5D-CF6A-1024FAD14540}"/>
              </a:ext>
            </a:extLst>
          </p:cNvPr>
          <p:cNvSpPr/>
          <p:nvPr/>
        </p:nvSpPr>
        <p:spPr>
          <a:xfrm>
            <a:off x="700940" y="1671146"/>
            <a:ext cx="10790119" cy="5010682"/>
          </a:xfrm>
          <a:custGeom>
            <a:avLst/>
            <a:gdLst>
              <a:gd name="connsiteX0" fmla="*/ 0 w 10790119"/>
              <a:gd name="connsiteY0" fmla="*/ 555785 h 5010682"/>
              <a:gd name="connsiteX1" fmla="*/ 555785 w 10790119"/>
              <a:gd name="connsiteY1" fmla="*/ 0 h 5010682"/>
              <a:gd name="connsiteX2" fmla="*/ 1150324 w 10790119"/>
              <a:gd name="connsiteY2" fmla="*/ 0 h 5010682"/>
              <a:gd name="connsiteX3" fmla="*/ 1938435 w 10790119"/>
              <a:gd name="connsiteY3" fmla="*/ 0 h 5010682"/>
              <a:gd name="connsiteX4" fmla="*/ 2436189 w 10790119"/>
              <a:gd name="connsiteY4" fmla="*/ 0 h 5010682"/>
              <a:gd name="connsiteX5" fmla="*/ 3030728 w 10790119"/>
              <a:gd name="connsiteY5" fmla="*/ 0 h 5010682"/>
              <a:gd name="connsiteX6" fmla="*/ 3818839 w 10790119"/>
              <a:gd name="connsiteY6" fmla="*/ 0 h 5010682"/>
              <a:gd name="connsiteX7" fmla="*/ 4510164 w 10790119"/>
              <a:gd name="connsiteY7" fmla="*/ 0 h 5010682"/>
              <a:gd name="connsiteX8" fmla="*/ 5201489 w 10790119"/>
              <a:gd name="connsiteY8" fmla="*/ 0 h 5010682"/>
              <a:gd name="connsiteX9" fmla="*/ 5602457 w 10790119"/>
              <a:gd name="connsiteY9" fmla="*/ 0 h 5010682"/>
              <a:gd name="connsiteX10" fmla="*/ 6293782 w 10790119"/>
              <a:gd name="connsiteY10" fmla="*/ 0 h 5010682"/>
              <a:gd name="connsiteX11" fmla="*/ 6888321 w 10790119"/>
              <a:gd name="connsiteY11" fmla="*/ 0 h 5010682"/>
              <a:gd name="connsiteX12" fmla="*/ 7773217 w 10790119"/>
              <a:gd name="connsiteY12" fmla="*/ 0 h 5010682"/>
              <a:gd name="connsiteX13" fmla="*/ 8270971 w 10790119"/>
              <a:gd name="connsiteY13" fmla="*/ 0 h 5010682"/>
              <a:gd name="connsiteX14" fmla="*/ 9155867 w 10790119"/>
              <a:gd name="connsiteY14" fmla="*/ 0 h 5010682"/>
              <a:gd name="connsiteX15" fmla="*/ 10234334 w 10790119"/>
              <a:gd name="connsiteY15" fmla="*/ 0 h 5010682"/>
              <a:gd name="connsiteX16" fmla="*/ 10790119 w 10790119"/>
              <a:gd name="connsiteY16" fmla="*/ 555785 h 5010682"/>
              <a:gd name="connsiteX17" fmla="*/ 10790119 w 10790119"/>
              <a:gd name="connsiteY17" fmla="*/ 1088664 h 5010682"/>
              <a:gd name="connsiteX18" fmla="*/ 10790119 w 10790119"/>
              <a:gd name="connsiteY18" fmla="*/ 1660533 h 5010682"/>
              <a:gd name="connsiteX19" fmla="*/ 10790119 w 10790119"/>
              <a:gd name="connsiteY19" fmla="*/ 2349377 h 5010682"/>
              <a:gd name="connsiteX20" fmla="*/ 10790119 w 10790119"/>
              <a:gd name="connsiteY20" fmla="*/ 3038220 h 5010682"/>
              <a:gd name="connsiteX21" fmla="*/ 10790119 w 10790119"/>
              <a:gd name="connsiteY21" fmla="*/ 3688072 h 5010682"/>
              <a:gd name="connsiteX22" fmla="*/ 10790119 w 10790119"/>
              <a:gd name="connsiteY22" fmla="*/ 4454897 h 5010682"/>
              <a:gd name="connsiteX23" fmla="*/ 10234334 w 10790119"/>
              <a:gd name="connsiteY23" fmla="*/ 5010682 h 5010682"/>
              <a:gd name="connsiteX24" fmla="*/ 9446224 w 10790119"/>
              <a:gd name="connsiteY24" fmla="*/ 5010682 h 5010682"/>
              <a:gd name="connsiteX25" fmla="*/ 9045255 w 10790119"/>
              <a:gd name="connsiteY25" fmla="*/ 5010682 h 5010682"/>
              <a:gd name="connsiteX26" fmla="*/ 8450716 w 10790119"/>
              <a:gd name="connsiteY26" fmla="*/ 5010682 h 5010682"/>
              <a:gd name="connsiteX27" fmla="*/ 7662605 w 10790119"/>
              <a:gd name="connsiteY27" fmla="*/ 5010682 h 5010682"/>
              <a:gd name="connsiteX28" fmla="*/ 6874495 w 10790119"/>
              <a:gd name="connsiteY28" fmla="*/ 5010682 h 5010682"/>
              <a:gd name="connsiteX29" fmla="*/ 6183170 w 10790119"/>
              <a:gd name="connsiteY29" fmla="*/ 5010682 h 5010682"/>
              <a:gd name="connsiteX30" fmla="*/ 5298274 w 10790119"/>
              <a:gd name="connsiteY30" fmla="*/ 5010682 h 5010682"/>
              <a:gd name="connsiteX31" fmla="*/ 4897306 w 10790119"/>
              <a:gd name="connsiteY31" fmla="*/ 5010682 h 5010682"/>
              <a:gd name="connsiteX32" fmla="*/ 4012410 w 10790119"/>
              <a:gd name="connsiteY32" fmla="*/ 5010682 h 5010682"/>
              <a:gd name="connsiteX33" fmla="*/ 3127514 w 10790119"/>
              <a:gd name="connsiteY33" fmla="*/ 5010682 h 5010682"/>
              <a:gd name="connsiteX34" fmla="*/ 2242618 w 10790119"/>
              <a:gd name="connsiteY34" fmla="*/ 5010682 h 5010682"/>
              <a:gd name="connsiteX35" fmla="*/ 1744864 w 10790119"/>
              <a:gd name="connsiteY35" fmla="*/ 5010682 h 5010682"/>
              <a:gd name="connsiteX36" fmla="*/ 1343895 w 10790119"/>
              <a:gd name="connsiteY36" fmla="*/ 5010682 h 5010682"/>
              <a:gd name="connsiteX37" fmla="*/ 555785 w 10790119"/>
              <a:gd name="connsiteY37" fmla="*/ 5010682 h 5010682"/>
              <a:gd name="connsiteX38" fmla="*/ 0 w 10790119"/>
              <a:gd name="connsiteY38" fmla="*/ 4454897 h 5010682"/>
              <a:gd name="connsiteX39" fmla="*/ 0 w 10790119"/>
              <a:gd name="connsiteY39" fmla="*/ 3727063 h 5010682"/>
              <a:gd name="connsiteX40" fmla="*/ 0 w 10790119"/>
              <a:gd name="connsiteY40" fmla="*/ 3155193 h 5010682"/>
              <a:gd name="connsiteX41" fmla="*/ 0 w 10790119"/>
              <a:gd name="connsiteY41" fmla="*/ 2427359 h 5010682"/>
              <a:gd name="connsiteX42" fmla="*/ 0 w 10790119"/>
              <a:gd name="connsiteY42" fmla="*/ 1777507 h 5010682"/>
              <a:gd name="connsiteX43" fmla="*/ 0 w 10790119"/>
              <a:gd name="connsiteY43" fmla="*/ 555785 h 5010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790119" h="5010682" fill="none" extrusionOk="0">
                <a:moveTo>
                  <a:pt x="0" y="555785"/>
                </a:moveTo>
                <a:cubicBezTo>
                  <a:pt x="8805" y="259212"/>
                  <a:pt x="222454" y="-21241"/>
                  <a:pt x="555785" y="0"/>
                </a:cubicBezTo>
                <a:cubicBezTo>
                  <a:pt x="694222" y="-26062"/>
                  <a:pt x="865162" y="15029"/>
                  <a:pt x="1150324" y="0"/>
                </a:cubicBezTo>
                <a:cubicBezTo>
                  <a:pt x="1435486" y="-15029"/>
                  <a:pt x="1674491" y="5513"/>
                  <a:pt x="1938435" y="0"/>
                </a:cubicBezTo>
                <a:cubicBezTo>
                  <a:pt x="2202379" y="-5513"/>
                  <a:pt x="2226141" y="16080"/>
                  <a:pt x="2436189" y="0"/>
                </a:cubicBezTo>
                <a:cubicBezTo>
                  <a:pt x="2646237" y="-16080"/>
                  <a:pt x="2793666" y="-2591"/>
                  <a:pt x="3030728" y="0"/>
                </a:cubicBezTo>
                <a:cubicBezTo>
                  <a:pt x="3267790" y="2591"/>
                  <a:pt x="3541052" y="9590"/>
                  <a:pt x="3818839" y="0"/>
                </a:cubicBezTo>
                <a:cubicBezTo>
                  <a:pt x="4096626" y="-9590"/>
                  <a:pt x="4212163" y="-33900"/>
                  <a:pt x="4510164" y="0"/>
                </a:cubicBezTo>
                <a:cubicBezTo>
                  <a:pt x="4808166" y="33900"/>
                  <a:pt x="4954183" y="14411"/>
                  <a:pt x="5201489" y="0"/>
                </a:cubicBezTo>
                <a:cubicBezTo>
                  <a:pt x="5448796" y="-14411"/>
                  <a:pt x="5428589" y="1272"/>
                  <a:pt x="5602457" y="0"/>
                </a:cubicBezTo>
                <a:cubicBezTo>
                  <a:pt x="5776325" y="-1272"/>
                  <a:pt x="5981042" y="-19824"/>
                  <a:pt x="6293782" y="0"/>
                </a:cubicBezTo>
                <a:cubicBezTo>
                  <a:pt x="6606523" y="19824"/>
                  <a:pt x="6670470" y="9011"/>
                  <a:pt x="6888321" y="0"/>
                </a:cubicBezTo>
                <a:cubicBezTo>
                  <a:pt x="7106172" y="-9011"/>
                  <a:pt x="7399470" y="19606"/>
                  <a:pt x="7773217" y="0"/>
                </a:cubicBezTo>
                <a:cubicBezTo>
                  <a:pt x="8146964" y="-19606"/>
                  <a:pt x="8121853" y="-4106"/>
                  <a:pt x="8270971" y="0"/>
                </a:cubicBezTo>
                <a:cubicBezTo>
                  <a:pt x="8420089" y="4106"/>
                  <a:pt x="8940795" y="22716"/>
                  <a:pt x="9155867" y="0"/>
                </a:cubicBezTo>
                <a:cubicBezTo>
                  <a:pt x="9370939" y="-22716"/>
                  <a:pt x="9781649" y="-17091"/>
                  <a:pt x="10234334" y="0"/>
                </a:cubicBezTo>
                <a:cubicBezTo>
                  <a:pt x="10609714" y="-1131"/>
                  <a:pt x="10817473" y="257925"/>
                  <a:pt x="10790119" y="555785"/>
                </a:cubicBezTo>
                <a:cubicBezTo>
                  <a:pt x="10770432" y="741986"/>
                  <a:pt x="10769090" y="857553"/>
                  <a:pt x="10790119" y="1088664"/>
                </a:cubicBezTo>
                <a:cubicBezTo>
                  <a:pt x="10811148" y="1319775"/>
                  <a:pt x="10785649" y="1411049"/>
                  <a:pt x="10790119" y="1660533"/>
                </a:cubicBezTo>
                <a:cubicBezTo>
                  <a:pt x="10794589" y="1910017"/>
                  <a:pt x="10760699" y="2028188"/>
                  <a:pt x="10790119" y="2349377"/>
                </a:cubicBezTo>
                <a:cubicBezTo>
                  <a:pt x="10819539" y="2670566"/>
                  <a:pt x="10803538" y="2781931"/>
                  <a:pt x="10790119" y="3038220"/>
                </a:cubicBezTo>
                <a:cubicBezTo>
                  <a:pt x="10776700" y="3294509"/>
                  <a:pt x="10758617" y="3407201"/>
                  <a:pt x="10790119" y="3688072"/>
                </a:cubicBezTo>
                <a:cubicBezTo>
                  <a:pt x="10821621" y="3968943"/>
                  <a:pt x="10824343" y="4171636"/>
                  <a:pt x="10790119" y="4454897"/>
                </a:cubicBezTo>
                <a:cubicBezTo>
                  <a:pt x="10772261" y="4742270"/>
                  <a:pt x="10551802" y="5048675"/>
                  <a:pt x="10234334" y="5010682"/>
                </a:cubicBezTo>
                <a:cubicBezTo>
                  <a:pt x="9842062" y="5031720"/>
                  <a:pt x="9727686" y="4977745"/>
                  <a:pt x="9446224" y="5010682"/>
                </a:cubicBezTo>
                <a:cubicBezTo>
                  <a:pt x="9164762" y="5043620"/>
                  <a:pt x="9131965" y="4993997"/>
                  <a:pt x="9045255" y="5010682"/>
                </a:cubicBezTo>
                <a:cubicBezTo>
                  <a:pt x="8958545" y="5027367"/>
                  <a:pt x="8713724" y="4985804"/>
                  <a:pt x="8450716" y="5010682"/>
                </a:cubicBezTo>
                <a:cubicBezTo>
                  <a:pt x="8187708" y="5035560"/>
                  <a:pt x="7912364" y="4990731"/>
                  <a:pt x="7662605" y="5010682"/>
                </a:cubicBezTo>
                <a:cubicBezTo>
                  <a:pt x="7412846" y="5030633"/>
                  <a:pt x="7244533" y="4988726"/>
                  <a:pt x="6874495" y="5010682"/>
                </a:cubicBezTo>
                <a:cubicBezTo>
                  <a:pt x="6504457" y="5032639"/>
                  <a:pt x="6407926" y="5029648"/>
                  <a:pt x="6183170" y="5010682"/>
                </a:cubicBezTo>
                <a:cubicBezTo>
                  <a:pt x="5958415" y="4991716"/>
                  <a:pt x="5650051" y="5027849"/>
                  <a:pt x="5298274" y="5010682"/>
                </a:cubicBezTo>
                <a:cubicBezTo>
                  <a:pt x="4946497" y="4993515"/>
                  <a:pt x="5030240" y="5010416"/>
                  <a:pt x="4897306" y="5010682"/>
                </a:cubicBezTo>
                <a:cubicBezTo>
                  <a:pt x="4764372" y="5010948"/>
                  <a:pt x="4218611" y="5033185"/>
                  <a:pt x="4012410" y="5010682"/>
                </a:cubicBezTo>
                <a:cubicBezTo>
                  <a:pt x="3806209" y="4988179"/>
                  <a:pt x="3505139" y="4978650"/>
                  <a:pt x="3127514" y="5010682"/>
                </a:cubicBezTo>
                <a:cubicBezTo>
                  <a:pt x="2749889" y="5042714"/>
                  <a:pt x="2568383" y="5014335"/>
                  <a:pt x="2242618" y="5010682"/>
                </a:cubicBezTo>
                <a:cubicBezTo>
                  <a:pt x="1916853" y="5007029"/>
                  <a:pt x="1859379" y="5017971"/>
                  <a:pt x="1744864" y="5010682"/>
                </a:cubicBezTo>
                <a:cubicBezTo>
                  <a:pt x="1630349" y="5003393"/>
                  <a:pt x="1485407" y="5011216"/>
                  <a:pt x="1343895" y="5010682"/>
                </a:cubicBezTo>
                <a:cubicBezTo>
                  <a:pt x="1202383" y="5010148"/>
                  <a:pt x="931476" y="5044833"/>
                  <a:pt x="555785" y="5010682"/>
                </a:cubicBezTo>
                <a:cubicBezTo>
                  <a:pt x="219648" y="5014381"/>
                  <a:pt x="30695" y="4761174"/>
                  <a:pt x="0" y="4454897"/>
                </a:cubicBezTo>
                <a:cubicBezTo>
                  <a:pt x="8831" y="4112896"/>
                  <a:pt x="-15876" y="4038342"/>
                  <a:pt x="0" y="3727063"/>
                </a:cubicBezTo>
                <a:cubicBezTo>
                  <a:pt x="15876" y="3415784"/>
                  <a:pt x="-21278" y="3354520"/>
                  <a:pt x="0" y="3155193"/>
                </a:cubicBezTo>
                <a:cubicBezTo>
                  <a:pt x="21278" y="2955866"/>
                  <a:pt x="28175" y="2597315"/>
                  <a:pt x="0" y="2427359"/>
                </a:cubicBezTo>
                <a:cubicBezTo>
                  <a:pt x="-28175" y="2257403"/>
                  <a:pt x="11358" y="2066310"/>
                  <a:pt x="0" y="1777507"/>
                </a:cubicBezTo>
                <a:cubicBezTo>
                  <a:pt x="-11358" y="1488704"/>
                  <a:pt x="-16549" y="1044598"/>
                  <a:pt x="0" y="555785"/>
                </a:cubicBezTo>
                <a:close/>
              </a:path>
              <a:path w="10790119" h="5010682" stroke="0" extrusionOk="0">
                <a:moveTo>
                  <a:pt x="0" y="555785"/>
                </a:moveTo>
                <a:cubicBezTo>
                  <a:pt x="-21803" y="313312"/>
                  <a:pt x="209477" y="-41995"/>
                  <a:pt x="555785" y="0"/>
                </a:cubicBezTo>
                <a:cubicBezTo>
                  <a:pt x="875655" y="30082"/>
                  <a:pt x="979187" y="24055"/>
                  <a:pt x="1247110" y="0"/>
                </a:cubicBezTo>
                <a:cubicBezTo>
                  <a:pt x="1515033" y="-24055"/>
                  <a:pt x="1551827" y="-17598"/>
                  <a:pt x="1744864" y="0"/>
                </a:cubicBezTo>
                <a:cubicBezTo>
                  <a:pt x="1937901" y="17598"/>
                  <a:pt x="2040768" y="-5835"/>
                  <a:pt x="2145832" y="0"/>
                </a:cubicBezTo>
                <a:cubicBezTo>
                  <a:pt x="2250896" y="5835"/>
                  <a:pt x="2441838" y="-16433"/>
                  <a:pt x="2546801" y="0"/>
                </a:cubicBezTo>
                <a:cubicBezTo>
                  <a:pt x="2651764" y="16433"/>
                  <a:pt x="2822881" y="-17226"/>
                  <a:pt x="3044555" y="0"/>
                </a:cubicBezTo>
                <a:cubicBezTo>
                  <a:pt x="3266229" y="17226"/>
                  <a:pt x="3308766" y="12662"/>
                  <a:pt x="3542309" y="0"/>
                </a:cubicBezTo>
                <a:cubicBezTo>
                  <a:pt x="3775852" y="-12662"/>
                  <a:pt x="4097034" y="20338"/>
                  <a:pt x="4330419" y="0"/>
                </a:cubicBezTo>
                <a:cubicBezTo>
                  <a:pt x="4563804" y="-20338"/>
                  <a:pt x="4865850" y="-31414"/>
                  <a:pt x="5118530" y="0"/>
                </a:cubicBezTo>
                <a:cubicBezTo>
                  <a:pt x="5371210" y="31414"/>
                  <a:pt x="5597245" y="4434"/>
                  <a:pt x="6003425" y="0"/>
                </a:cubicBezTo>
                <a:cubicBezTo>
                  <a:pt x="6409605" y="-4434"/>
                  <a:pt x="6479095" y="-8173"/>
                  <a:pt x="6694750" y="0"/>
                </a:cubicBezTo>
                <a:cubicBezTo>
                  <a:pt x="6910405" y="8173"/>
                  <a:pt x="7160625" y="-8768"/>
                  <a:pt x="7482861" y="0"/>
                </a:cubicBezTo>
                <a:cubicBezTo>
                  <a:pt x="7805097" y="8768"/>
                  <a:pt x="8116355" y="4250"/>
                  <a:pt x="8367757" y="0"/>
                </a:cubicBezTo>
                <a:cubicBezTo>
                  <a:pt x="8619159" y="-4250"/>
                  <a:pt x="8653362" y="-12978"/>
                  <a:pt x="8865511" y="0"/>
                </a:cubicBezTo>
                <a:cubicBezTo>
                  <a:pt x="9077660" y="12978"/>
                  <a:pt x="9314727" y="29658"/>
                  <a:pt x="9556836" y="0"/>
                </a:cubicBezTo>
                <a:cubicBezTo>
                  <a:pt x="9798946" y="-29658"/>
                  <a:pt x="10037365" y="14695"/>
                  <a:pt x="10234334" y="0"/>
                </a:cubicBezTo>
                <a:cubicBezTo>
                  <a:pt x="10552028" y="36579"/>
                  <a:pt x="10786192" y="210984"/>
                  <a:pt x="10790119" y="555785"/>
                </a:cubicBezTo>
                <a:cubicBezTo>
                  <a:pt x="10773109" y="733268"/>
                  <a:pt x="10802328" y="951509"/>
                  <a:pt x="10790119" y="1166646"/>
                </a:cubicBezTo>
                <a:cubicBezTo>
                  <a:pt x="10777910" y="1381783"/>
                  <a:pt x="10799719" y="1502038"/>
                  <a:pt x="10790119" y="1699525"/>
                </a:cubicBezTo>
                <a:cubicBezTo>
                  <a:pt x="10780519" y="1897012"/>
                  <a:pt x="10781167" y="2196440"/>
                  <a:pt x="10790119" y="2427359"/>
                </a:cubicBezTo>
                <a:cubicBezTo>
                  <a:pt x="10799071" y="2658278"/>
                  <a:pt x="10780746" y="2843774"/>
                  <a:pt x="10790119" y="3038220"/>
                </a:cubicBezTo>
                <a:cubicBezTo>
                  <a:pt x="10799492" y="3232666"/>
                  <a:pt x="10798624" y="3526708"/>
                  <a:pt x="10790119" y="3688072"/>
                </a:cubicBezTo>
                <a:cubicBezTo>
                  <a:pt x="10781614" y="3849436"/>
                  <a:pt x="10800273" y="4272553"/>
                  <a:pt x="10790119" y="4454897"/>
                </a:cubicBezTo>
                <a:cubicBezTo>
                  <a:pt x="10789888" y="4770045"/>
                  <a:pt x="10564235" y="5011082"/>
                  <a:pt x="10234334" y="5010682"/>
                </a:cubicBezTo>
                <a:cubicBezTo>
                  <a:pt x="10103268" y="5025537"/>
                  <a:pt x="9894276" y="5005326"/>
                  <a:pt x="9736580" y="5010682"/>
                </a:cubicBezTo>
                <a:cubicBezTo>
                  <a:pt x="9578884" y="5016038"/>
                  <a:pt x="9479437" y="5010903"/>
                  <a:pt x="9238826" y="5010682"/>
                </a:cubicBezTo>
                <a:cubicBezTo>
                  <a:pt x="8998215" y="5010461"/>
                  <a:pt x="9035072" y="5003098"/>
                  <a:pt x="8837858" y="5010682"/>
                </a:cubicBezTo>
                <a:cubicBezTo>
                  <a:pt x="8640644" y="5018266"/>
                  <a:pt x="8485942" y="5008267"/>
                  <a:pt x="8146533" y="5010682"/>
                </a:cubicBezTo>
                <a:cubicBezTo>
                  <a:pt x="7807124" y="5013097"/>
                  <a:pt x="7717605" y="4982951"/>
                  <a:pt x="7358422" y="5010682"/>
                </a:cubicBezTo>
                <a:cubicBezTo>
                  <a:pt x="6999239" y="5038413"/>
                  <a:pt x="6807613" y="4984166"/>
                  <a:pt x="6570312" y="5010682"/>
                </a:cubicBezTo>
                <a:cubicBezTo>
                  <a:pt x="6333011" y="5037199"/>
                  <a:pt x="6222587" y="5000451"/>
                  <a:pt x="5975772" y="5010682"/>
                </a:cubicBezTo>
                <a:cubicBezTo>
                  <a:pt x="5728957" y="5020913"/>
                  <a:pt x="5269748" y="4991727"/>
                  <a:pt x="5090877" y="5010682"/>
                </a:cubicBezTo>
                <a:cubicBezTo>
                  <a:pt x="4912006" y="5029637"/>
                  <a:pt x="4774473" y="5012892"/>
                  <a:pt x="4593123" y="5010682"/>
                </a:cubicBezTo>
                <a:cubicBezTo>
                  <a:pt x="4411773" y="5008472"/>
                  <a:pt x="4087013" y="5000899"/>
                  <a:pt x="3901798" y="5010682"/>
                </a:cubicBezTo>
                <a:cubicBezTo>
                  <a:pt x="3716583" y="5020465"/>
                  <a:pt x="3398145" y="5041796"/>
                  <a:pt x="3210473" y="5010682"/>
                </a:cubicBezTo>
                <a:cubicBezTo>
                  <a:pt x="3022801" y="4979568"/>
                  <a:pt x="2803890" y="5041325"/>
                  <a:pt x="2422362" y="5010682"/>
                </a:cubicBezTo>
                <a:cubicBezTo>
                  <a:pt x="2040834" y="4980039"/>
                  <a:pt x="2098770" y="4998041"/>
                  <a:pt x="1827823" y="5010682"/>
                </a:cubicBezTo>
                <a:cubicBezTo>
                  <a:pt x="1556876" y="5023323"/>
                  <a:pt x="1413230" y="4986346"/>
                  <a:pt x="1233283" y="5010682"/>
                </a:cubicBezTo>
                <a:cubicBezTo>
                  <a:pt x="1053336" y="5035018"/>
                  <a:pt x="890899" y="5025071"/>
                  <a:pt x="555785" y="5010682"/>
                </a:cubicBezTo>
                <a:cubicBezTo>
                  <a:pt x="216178" y="4998097"/>
                  <a:pt x="-5293" y="4784510"/>
                  <a:pt x="0" y="4454897"/>
                </a:cubicBezTo>
                <a:cubicBezTo>
                  <a:pt x="-26133" y="4236539"/>
                  <a:pt x="1095" y="4093523"/>
                  <a:pt x="0" y="3883027"/>
                </a:cubicBezTo>
                <a:cubicBezTo>
                  <a:pt x="-1095" y="3672531"/>
                  <a:pt x="-15165" y="3527088"/>
                  <a:pt x="0" y="3311157"/>
                </a:cubicBezTo>
                <a:cubicBezTo>
                  <a:pt x="15165" y="3095226"/>
                  <a:pt x="-35693" y="2808810"/>
                  <a:pt x="0" y="2583323"/>
                </a:cubicBezTo>
                <a:cubicBezTo>
                  <a:pt x="35693" y="2357836"/>
                  <a:pt x="14094" y="2100488"/>
                  <a:pt x="0" y="1933471"/>
                </a:cubicBezTo>
                <a:cubicBezTo>
                  <a:pt x="-14094" y="1766454"/>
                  <a:pt x="20861" y="1440139"/>
                  <a:pt x="0" y="1283619"/>
                </a:cubicBezTo>
                <a:cubicBezTo>
                  <a:pt x="-20861" y="1127099"/>
                  <a:pt x="-5356" y="863757"/>
                  <a:pt x="0" y="555785"/>
                </a:cubicBezTo>
                <a:close/>
              </a:path>
            </a:pathLst>
          </a:custGeom>
          <a:solidFill>
            <a:srgbClr val="FFFFFF"/>
          </a:solidFill>
          <a:ln w="25400" cap="flat" cmpd="sng" algn="ctr">
            <a:solidFill>
              <a:schemeClr val="accent4"/>
            </a:solidFill>
            <a:prstDash val="dash"/>
            <a:extLst>
              <a:ext uri="{C807C97D-BFC1-408E-A445-0C87EB9F89A2}">
                <ask:lineSketchStyleProps xmlns:ask="http://schemas.microsoft.com/office/drawing/2018/sketchyshapes" sd="1781813349">
                  <a:prstGeom prst="roundRect">
                    <a:avLst>
                      <a:gd name="adj" fmla="val 11092"/>
                    </a:avLst>
                  </a:prstGeom>
                  <ask:type>
                    <ask:lineSketchFreehand/>
                  </ask:type>
                </ask:lineSketchStyleProps>
              </a:ext>
            </a:extLst>
          </a:ln>
          <a:effectLst/>
        </p:spPr>
        <p:txBody>
          <a:bodyPr rtlCol="0" anchor="ctr"/>
          <a:lstStyle/>
          <a:p>
            <a:pPr marL="457189" lvl="0" indent="-457189" algn="just">
              <a:lnSpc>
                <a:spcPct val="150000"/>
              </a:lnSpc>
              <a:buClr>
                <a:srgbClr val="000000"/>
              </a:buClr>
              <a:buFont typeface="Arial" panose="020B0604020202020204" pitchFamily="34" charset="0"/>
              <a:buChar char="•"/>
            </a:pPr>
            <a:r>
              <a:rPr lang="vi-VN" sz="2400" kern="0" dirty="0">
                <a:latin typeface="UTM Avo" panose="02040603050506020204" pitchFamily="18" charset="0"/>
                <a:ea typeface="SimSun" panose="02010600030101010101" pitchFamily="2" charset="-122"/>
                <a:cs typeface="Times New Roman" panose="02020603050405020304" pitchFamily="18" charset="0"/>
                <a:sym typeface="Arial"/>
              </a:rPr>
              <a:t>Liệt kê các hoạt động của bộ đội, dân công đã làm để chuẩn bị cho chiến dịch Điện Biên Phủ. </a:t>
            </a:r>
          </a:p>
          <a:p>
            <a:pPr marL="457189" lvl="0" indent="-457189" algn="just">
              <a:lnSpc>
                <a:spcPct val="150000"/>
              </a:lnSpc>
              <a:buClr>
                <a:srgbClr val="000000"/>
              </a:buClr>
              <a:buFont typeface="Arial" panose="020B0604020202020204" pitchFamily="34" charset="0"/>
              <a:buChar char="•"/>
            </a:pPr>
            <a:r>
              <a:rPr lang="vi-VN" sz="2400" kern="0" dirty="0">
                <a:latin typeface="UTM Avo" panose="02040603050506020204" pitchFamily="18" charset="0"/>
                <a:ea typeface="SimSun" panose="02010600030101010101" pitchFamily="2" charset="-122"/>
                <a:cs typeface="Times New Roman" panose="02020603050405020304" pitchFamily="18" charset="0"/>
                <a:sym typeface="Arial"/>
              </a:rPr>
              <a:t>Tìm các cụm từ thể hiện kéo pháo là công việc khó khăn và vất vả trong câu chuyện. </a:t>
            </a:r>
          </a:p>
          <a:p>
            <a:pPr marL="457189" lvl="0" indent="-457189" algn="just">
              <a:lnSpc>
                <a:spcPct val="150000"/>
              </a:lnSpc>
              <a:buClr>
                <a:srgbClr val="000000"/>
              </a:buClr>
              <a:buFont typeface="Arial" panose="020B0604020202020204" pitchFamily="34" charset="0"/>
              <a:buChar char="•"/>
            </a:pPr>
            <a:r>
              <a:rPr lang="vi-VN" sz="2400" kern="0" dirty="0">
                <a:latin typeface="UTM Avo" panose="02040603050506020204" pitchFamily="18" charset="0"/>
                <a:ea typeface="SimSun" panose="02010600030101010101" pitchFamily="2" charset="-122"/>
                <a:cs typeface="Times New Roman" panose="02020603050405020304" pitchFamily="18" charset="0"/>
                <a:sym typeface="Arial"/>
              </a:rPr>
              <a:t>Tại sao sau khi kéo pháo vào trận địa, các chiến sĩ lại được lệnh kéo pháo ra?</a:t>
            </a:r>
          </a:p>
          <a:p>
            <a:pPr marL="457189" lvl="0" indent="-457189" algn="just">
              <a:lnSpc>
                <a:spcPct val="150000"/>
              </a:lnSpc>
              <a:buClr>
                <a:srgbClr val="000000"/>
              </a:buClr>
              <a:buFont typeface="Arial" panose="020B0604020202020204" pitchFamily="34" charset="0"/>
              <a:buChar char="•"/>
            </a:pPr>
            <a:r>
              <a:rPr lang="vi-VN" sz="2400" kern="0" dirty="0">
                <a:latin typeface="UTM Avo" panose="02040603050506020204" pitchFamily="18" charset="0"/>
                <a:ea typeface="SimSun" panose="02010600030101010101" pitchFamily="2" charset="-122"/>
                <a:cs typeface="Times New Roman" panose="02020603050405020304" pitchFamily="18" charset="0"/>
                <a:sym typeface="Arial"/>
              </a:rPr>
              <a:t>Ai đã hi sinh thân mình để cứu pháo?</a:t>
            </a:r>
          </a:p>
          <a:p>
            <a:pPr marL="457189" lvl="0" indent="-457189" algn="just">
              <a:lnSpc>
                <a:spcPct val="150000"/>
              </a:lnSpc>
              <a:buClr>
                <a:srgbClr val="000000"/>
              </a:buClr>
              <a:buFont typeface="Arial" panose="020B0604020202020204" pitchFamily="34" charset="0"/>
              <a:buChar char="•"/>
            </a:pPr>
            <a:r>
              <a:rPr lang="vi-VN" sz="2400" kern="0" dirty="0">
                <a:latin typeface="UTM Avo" panose="02040603050506020204" pitchFamily="18" charset="0"/>
                <a:ea typeface="SimSun" panose="02010600030101010101" pitchFamily="2" charset="-122"/>
                <a:cs typeface="Times New Roman" panose="02020603050405020304" pitchFamily="18" charset="0"/>
                <a:sym typeface="Arial"/>
              </a:rPr>
              <a:t>Viết một câu thể hiện cảm nghĩ của em về công việc kéo pháo ở Điện Biên Phủ? </a:t>
            </a:r>
          </a:p>
        </p:txBody>
      </p:sp>
    </p:spTree>
    <p:extLst>
      <p:ext uri="{BB962C8B-B14F-4D97-AF65-F5344CB8AC3E}">
        <p14:creationId xmlns:p14="http://schemas.microsoft.com/office/powerpoint/2010/main" val="383732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889CF-E16F-4EF9-371F-2F4FCD6E8011}"/>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5A71551-BA42-143C-9F91-47D15826AF55}"/>
              </a:ext>
            </a:extLst>
          </p:cNvPr>
          <p:cNvSpPr/>
          <p:nvPr/>
        </p:nvSpPr>
        <p:spPr>
          <a:xfrm>
            <a:off x="446690" y="1702676"/>
            <a:ext cx="11298620" cy="4945117"/>
          </a:xfrm>
          <a:prstGeom prst="roundRect">
            <a:avLst>
              <a:gd name="adj" fmla="val 5695"/>
            </a:avLst>
          </a:prstGeom>
          <a:solidFill>
            <a:srgbClr val="FFEB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b="1" dirty="0">
                <a:solidFill>
                  <a:srgbClr val="000000"/>
                </a:solidFill>
                <a:latin typeface="UTM Avo" panose="02040603050506020204" pitchFamily="18" charset="0"/>
              </a:rPr>
              <a:t>Kéo pháo ở Điện Biên Phủ</a:t>
            </a:r>
          </a:p>
          <a:p>
            <a:pPr algn="just">
              <a:lnSpc>
                <a:spcPct val="150000"/>
              </a:lnSpc>
            </a:pPr>
            <a:r>
              <a:rPr lang="vi-VN" dirty="0">
                <a:solidFill>
                  <a:srgbClr val="000000"/>
                </a:solidFill>
                <a:latin typeface="UTM Avo" panose="02040603050506020204" pitchFamily="18" charset="0"/>
              </a:rPr>
              <a:t>Để chuẩn bị cho chiến dịch Điện Biên Phủ, bộ đội được lệnh kéo pháo vào trận địa. Mỗi khẩu pháo nặng mấy tấn, phải dùng tới 150 đến 160 chiến sĩ trẻ, khỏe để kéo quanh những ngọn núi có độ dốc tới 60 độ,... Mỗi đêm, kéo pháo được vài ba cây số, nếu trời mưa, đường trơn thì chỉ kéo được 500 đến 600 mét... </a:t>
            </a:r>
          </a:p>
          <a:p>
            <a:pPr algn="just">
              <a:lnSpc>
                <a:spcPct val="150000"/>
              </a:lnSpc>
            </a:pPr>
            <a:r>
              <a:rPr lang="vi-VN" dirty="0">
                <a:solidFill>
                  <a:srgbClr val="000000"/>
                </a:solidFill>
                <a:latin typeface="UTM Avo" panose="02040603050506020204" pitchFamily="18" charset="0"/>
              </a:rPr>
              <a:t>Sau hơn một tuần khẩn trương kéo cả ngày lẫn đêm, pháo đã vào trận địa. Nhận thấy chiến dịch chưa thể bắt đầu, các đơn vị lại được lệnh kéo pháo ra,... Những đêm cuối tháng trời tối, đường dốc cheo leo, việc kéo pháo ra càng trở nên nặng nhọc, đổ cả mồ hôi và máu,... Trong đó, có tấm gương của anh Tô Vĩnh Diện đã hi sinh thân mình cứu pháo. Với nỗ lực quyết tâm của bộ đội pháo binh và sự ủng hộ từ hậu phương, các đơn vị đã kéo pháo ra điểm quy định. </a:t>
            </a:r>
          </a:p>
          <a:p>
            <a:pPr algn="r">
              <a:lnSpc>
                <a:spcPct val="150000"/>
              </a:lnSpc>
            </a:pPr>
            <a:r>
              <a:rPr lang="vi-VN" sz="1600" i="1" dirty="0">
                <a:solidFill>
                  <a:srgbClr val="000000"/>
                </a:solidFill>
                <a:latin typeface="UTM Avo" panose="02040603050506020204" pitchFamily="18" charset="0"/>
              </a:rPr>
              <a:t>(Theo Ban liên lạc truyền thống chiến sĩ Điện Biên Phủ tại Thành phố Hồ Chí Minh, Chiến sĩ Điện Biên kể chuyện, NXB Quân đội nhân dân, Hà Nội, 2009, tr.79 − 82)</a:t>
            </a:r>
          </a:p>
        </p:txBody>
      </p:sp>
    </p:spTree>
    <p:extLst>
      <p:ext uri="{BB962C8B-B14F-4D97-AF65-F5344CB8AC3E}">
        <p14:creationId xmlns:p14="http://schemas.microsoft.com/office/powerpoint/2010/main" val="271344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13. Cách mạng tháng Tám năm 1945 (Phần III)</Template>
  <TotalTime>154</TotalTime>
  <Words>1623</Words>
  <Application>Microsoft Office PowerPoint</Application>
  <PresentationFormat>Widescreen</PresentationFormat>
  <Paragraphs>100</Paragraphs>
  <Slides>28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Calibri</vt:lpstr>
      <vt:lpstr>Times New Roman</vt:lpstr>
      <vt:lpstr>Symbol</vt:lpstr>
      <vt:lpstr>Calibri Light</vt:lpstr>
      <vt:lpstr>UTM Avo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Phuong Vin</dc:creator>
  <cp:lastModifiedBy>Mão Đồng</cp:lastModifiedBy>
  <cp:revision>22</cp:revision>
  <dcterms:created xsi:type="dcterms:W3CDTF">2024-12-16T16:03:47Z</dcterms:created>
  <dcterms:modified xsi:type="dcterms:W3CDTF">2025-02-06T07:45:00Z</dcterms:modified>
</cp:coreProperties>
</file>