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319" r:id="rId2"/>
    <p:sldId id="321" r:id="rId3"/>
    <p:sldId id="322" r:id="rId4"/>
    <p:sldId id="323" r:id="rId5"/>
    <p:sldId id="324" r:id="rId6"/>
    <p:sldId id="325" r:id="rId7"/>
    <p:sldId id="327" r:id="rId8"/>
    <p:sldId id="328" r:id="rId9"/>
    <p:sldId id="330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CC"/>
    <a:srgbClr val="FF0066"/>
    <a:srgbClr val="0066FF"/>
    <a:srgbClr val="FFFF66"/>
    <a:srgbClr val="FFFAF7"/>
    <a:srgbClr val="40C1D3"/>
    <a:srgbClr val="E83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09" autoAdjust="0"/>
    <p:restoredTop sz="84919" autoAdjust="0"/>
  </p:normalViewPr>
  <p:slideViewPr>
    <p:cSldViewPr snapToGrid="0">
      <p:cViewPr varScale="1">
        <p:scale>
          <a:sx n="70" d="100"/>
          <a:sy n="70" d="100"/>
        </p:scale>
        <p:origin x="108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94409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534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1827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511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26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Bài</a:t>
            </a:r>
            <a:r>
              <a:rPr lang="en-US" baseline="0"/>
              <a:t> 1 a/: 1hs đọc và nêu yêu cầu bài 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/>
              <a:t>Yêu cầu hs là việc nhóm 2. ( trong nhóm 6 : 2 em trao đổi 1 hình tam giác). Trong đó có 3 nhóm làm bảng phụ ( hoặc phiếu để chiếu hắt bài lên màn hình)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/>
              <a:t>3 nhóm lần lượt báo cáo trên lớp. Lớp nhận xét=&gt; Gv chốt đáp án.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baseline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942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Bài</a:t>
            </a:r>
            <a:r>
              <a:rPr lang="en-US" baseline="0"/>
              <a:t> 1 b/: 1hs đọc và nêu yêu cầu bài 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/>
              <a:t>Quan sát các tam giác ở câu a, em hãy chi ra tam giác vuông, tam giác nhọn, tam giác tù?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/>
              <a:t>1HSTL =&gt; HS khác nhận xét.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aseline="0"/>
              <a:t>- Làm thế nào để các em xác định được tam giác vuông, tam giác nhọn, tam giác tù?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lang="en-US" baseline="0"/>
              <a:t>1HSTL =&gt; HS khác nhận xét. (GV hoặc HS có thể dung thước đo độ để kiểm tra trên màn hình) – lớp quan sát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baseline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1212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Bài</a:t>
            </a:r>
            <a:r>
              <a:rPr lang="en-US" baseline="0"/>
              <a:t> 2a/: 1hs đọc và nêu yêu cầu bài 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? Tam giác đều có đặc điểm gì? ( có 3 cạnh bằng nhau, 3 góc bằng nhau và bằng 60</a:t>
            </a:r>
            <a:r>
              <a:rPr lang="en-US" baseline="30000"/>
              <a:t>0</a:t>
            </a:r>
            <a:r>
              <a:rPr lang="en-US" baseline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TL N2: 2 hs dùng thước đo độ dài và rút ra nhận xét  =&gt;kết luận.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Gọi hs báo cáo =&gt; lớp nhận xét . Kết luận: Tam giác DEG là tam giác đều.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Các em có nhận xét gì về độ dài các cạnh tam giác MNP? ( có cạnh MN = MP)=&gt; Giáo viên giới thiệu thêm: Tam giác mà có 2 cạnh bằng nhau thì được gọi là tam giác cân.</a:t>
            </a: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4402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Bài</a:t>
            </a:r>
            <a:r>
              <a:rPr lang="en-US" baseline="0"/>
              <a:t> 2b/: 1hs đọc và nêu yêu cầu bài 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Góc trong tam giác đều là bao nhiêu?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TL N2: 2 hs dùng thước đo độ và rút ra nhận xét  =&gt;kết luận.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/>
              <a:t>Gọi hs báo cáo =&gt; lớp nhận xét . Kết luận: Tam giác DEG là tam giác đều.</a:t>
            </a: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1229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20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3f7e749c750b79cbde134e7bcf00a140.png">
            <a:extLst>
              <a:ext uri="{FF2B5EF4-FFF2-40B4-BE49-F238E27FC236}">
                <a16:creationId xmlns:a16="http://schemas.microsoft.com/office/drawing/2014/main" id="{EC52F0ED-4BE8-77AE-849B-BB61C09D84D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027451" y="2324565"/>
            <a:ext cx="5686426" cy="6102506"/>
          </a:xfrm>
          <a:prstGeom prst="rect">
            <a:avLst/>
          </a:prstGeom>
        </p:spPr>
      </p:pic>
      <p:pic>
        <p:nvPicPr>
          <p:cNvPr id="8" name="Picture 7" descr="6131d3148657a26e1bfe386e7ba65811.png">
            <a:hlinkClick r:id="" action="ppaction://noaction"/>
            <a:extLst>
              <a:ext uri="{FF2B5EF4-FFF2-40B4-BE49-F238E27FC236}">
                <a16:creationId xmlns:a16="http://schemas.microsoft.com/office/drawing/2014/main" id="{0FD02E19-0F91-6C96-D091-10D91752AD6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36" y="3760724"/>
            <a:ext cx="1477299" cy="2774682"/>
          </a:xfrm>
          <a:prstGeom prst="rect">
            <a:avLst/>
          </a:prstGeom>
        </p:spPr>
      </p:pic>
      <p:sp>
        <p:nvSpPr>
          <p:cNvPr id="9" name="Google Shape;54;p1">
            <a:extLst>
              <a:ext uri="{FF2B5EF4-FFF2-40B4-BE49-F238E27FC236}">
                <a16:creationId xmlns:a16="http://schemas.microsoft.com/office/drawing/2014/main" id="{D2B0C381-AC83-477C-A42B-612BDE63DE3C}"/>
              </a:ext>
            </a:extLst>
          </p:cNvPr>
          <p:cNvSpPr txBox="1">
            <a:spLocks/>
          </p:cNvSpPr>
          <p:nvPr/>
        </p:nvSpPr>
        <p:spPr>
          <a:xfrm>
            <a:off x="139004" y="319740"/>
            <a:ext cx="11642054" cy="3440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buSzPts val="990"/>
              <a:buFont typeface="Arial"/>
              <a:buNone/>
            </a:pPr>
            <a:r>
              <a:rPr lang="en-US" sz="5200" b="1" dirty="0" err="1">
                <a:solidFill>
                  <a:srgbClr val="002060"/>
                </a:solidFill>
                <a:latin typeface="UTM Avo" panose="02040603050506020204" pitchFamily="18" charset="0"/>
              </a:rPr>
              <a:t>Tuần</a:t>
            </a:r>
            <a:r>
              <a:rPr lang="en-US" sz="5200" b="1" dirty="0">
                <a:solidFill>
                  <a:srgbClr val="002060"/>
                </a:solidFill>
                <a:latin typeface="UTM Avo" panose="02040603050506020204" pitchFamily="18" charset="0"/>
              </a:rPr>
              <a:t> 19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n-US" b="1" dirty="0" err="1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 50: </a:t>
            </a:r>
            <a:r>
              <a:rPr lang="en-US" b="1" dirty="0">
                <a:solidFill>
                  <a:srgbClr val="FF0000"/>
                </a:solidFill>
                <a:latin typeface="UTM Avo" panose="02040603050506020204" pitchFamily="18" charset="0"/>
              </a:rPr>
              <a:t>HÌNH TAM GIÁC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n-US" b="1" dirty="0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(2 </a:t>
            </a:r>
            <a:r>
              <a:rPr lang="en-US" b="1" dirty="0" err="1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tiết</a:t>
            </a:r>
            <a:r>
              <a:rPr lang="en-US" b="1" dirty="0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220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3706680" y="967727"/>
            <a:ext cx="4154430" cy="100347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Khởi động</a:t>
            </a:r>
          </a:p>
        </p:txBody>
      </p:sp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009934" y="3942037"/>
            <a:ext cx="2579427" cy="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009934" y="2344283"/>
            <a:ext cx="900753" cy="1597754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897039" y="2344283"/>
            <a:ext cx="1692322" cy="1597754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538109" y="3755035"/>
            <a:ext cx="404517" cy="400110"/>
            <a:chOff x="3550466" y="3594394"/>
            <a:chExt cx="404517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3614675" y="359439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rgbClr val="C00000"/>
                  </a:solidFill>
                </a:rPr>
                <a:t>C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550466" y="3735004"/>
              <a:ext cx="77790" cy="89119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61387" y="3732661"/>
            <a:ext cx="400772" cy="400110"/>
            <a:chOff x="661387" y="3572020"/>
            <a:chExt cx="400772" cy="400110"/>
          </a:xfrm>
        </p:grpSpPr>
        <p:sp>
          <p:nvSpPr>
            <p:cNvPr id="30" name="TextBox 29"/>
            <p:cNvSpPr txBox="1"/>
            <p:nvPr/>
          </p:nvSpPr>
          <p:spPr>
            <a:xfrm>
              <a:off x="661387" y="357202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rgbClr val="C00000"/>
                  </a:solidFill>
                </a:rPr>
                <a:t>B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984369" y="3714406"/>
              <a:ext cx="77790" cy="89119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28176" y="1988544"/>
            <a:ext cx="340308" cy="435141"/>
            <a:chOff x="1740533" y="1827903"/>
            <a:chExt cx="340308" cy="435141"/>
          </a:xfrm>
        </p:grpSpPr>
        <p:sp>
          <p:nvSpPr>
            <p:cNvPr id="31" name="TextBox 30"/>
            <p:cNvSpPr txBox="1"/>
            <p:nvPr/>
          </p:nvSpPr>
          <p:spPr>
            <a:xfrm>
              <a:off x="1740533" y="18279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rgbClr val="C00000"/>
                  </a:solidFill>
                </a:rPr>
                <a:t>A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1890532" y="2173925"/>
              <a:ext cx="77790" cy="89119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Snip Diagonal Corner Rectangle 40"/>
          <p:cNvSpPr/>
          <p:nvPr/>
        </p:nvSpPr>
        <p:spPr>
          <a:xfrm>
            <a:off x="4867639" y="2286952"/>
            <a:ext cx="5758249" cy="3089189"/>
          </a:xfrm>
          <a:prstGeom prst="snip2Diag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906534" y="2286952"/>
            <a:ext cx="5189241" cy="2973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>
                <a:solidFill>
                  <a:srgbClr val="0033CC"/>
                </a:solidFill>
              </a:rPr>
              <a:t>Hình tam giác ABC có: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400">
                <a:solidFill>
                  <a:srgbClr val="0033CC"/>
                </a:solidFill>
              </a:rPr>
              <a:t>3 đỉnh: A; B; C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400">
                <a:solidFill>
                  <a:srgbClr val="0033CC"/>
                </a:solidFill>
              </a:rPr>
              <a:t>3 cạnh AB; AC; BC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400">
                <a:solidFill>
                  <a:srgbClr val="0033CC"/>
                </a:solidFill>
              </a:rPr>
              <a:t>3 góc: Góc đỉnh A, cạnh AB và AC</a:t>
            </a:r>
          </a:p>
          <a:p>
            <a:pPr>
              <a:lnSpc>
                <a:spcPct val="130000"/>
              </a:lnSpc>
            </a:pPr>
            <a:r>
              <a:rPr lang="en-US" sz="2400">
                <a:solidFill>
                  <a:srgbClr val="0033CC"/>
                </a:solidFill>
              </a:rPr>
              <a:t>	   Góc đỉnh B, cạnh BA và BC</a:t>
            </a:r>
          </a:p>
          <a:p>
            <a:pPr>
              <a:lnSpc>
                <a:spcPct val="130000"/>
              </a:lnSpc>
            </a:pPr>
            <a:r>
              <a:rPr lang="en-US" sz="2400">
                <a:solidFill>
                  <a:srgbClr val="0033CC"/>
                </a:solidFill>
              </a:rPr>
              <a:t>              Góc đỉnh C, cạnh CA và CB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sp>
        <p:nvSpPr>
          <p:cNvPr id="44" name="10-Point Star 43"/>
          <p:cNvSpPr/>
          <p:nvPr/>
        </p:nvSpPr>
        <p:spPr>
          <a:xfrm>
            <a:off x="10461126" y="972812"/>
            <a:ext cx="1343025" cy="914400"/>
          </a:xfrm>
          <a:prstGeom prst="star10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>
                <a:solidFill>
                  <a:srgbClr val="000099"/>
                </a:solidFill>
              </a:rPr>
              <a:t>S.</a:t>
            </a:r>
            <a:r>
              <a:rPr lang="en-US" sz="3600" b="1">
                <a:solidFill>
                  <a:srgbClr val="000099"/>
                </a:solidFill>
              </a:rPr>
              <a:t>4</a:t>
            </a:r>
            <a:endParaRPr lang="en-US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6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39539" y="1844751"/>
            <a:ext cx="2579427" cy="1597754"/>
            <a:chOff x="648206" y="1833993"/>
            <a:chExt cx="2579427" cy="159775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48206" y="3415705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48206" y="1833993"/>
              <a:ext cx="900753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35311" y="1833993"/>
              <a:ext cx="1692322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51080" y="941757"/>
            <a:ext cx="767870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b="1">
                <a:solidFill>
                  <a:srgbClr val="0033CC"/>
                </a:solidFill>
              </a:rPr>
              <a:t>1. Tam giác nhọn. Tam giác tù. Tam giác vuông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834063" y="1824944"/>
            <a:ext cx="3331907" cy="1574669"/>
            <a:chOff x="3834063" y="1824944"/>
            <a:chExt cx="3331907" cy="1574669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575785" y="3398399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 flipV="1">
              <a:off x="3850105" y="1844751"/>
              <a:ext cx="736438" cy="1554862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834063" y="1824944"/>
              <a:ext cx="3331907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8376098" y="1835702"/>
            <a:ext cx="2708997" cy="1573455"/>
            <a:chOff x="8376098" y="1835702"/>
            <a:chExt cx="2708997" cy="157345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376099" y="3398399"/>
              <a:ext cx="2708996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386857" y="1835702"/>
              <a:ext cx="0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376099" y="1844751"/>
              <a:ext cx="2708996" cy="1564406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>
              <a:off x="8376098" y="3193663"/>
              <a:ext cx="421094" cy="200526"/>
            </a:xfrm>
            <a:prstGeom prst="bentConnector3">
              <a:avLst/>
            </a:prstGeom>
            <a:ln w="28575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352252" y="3469268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Hình 1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5553" y="3484530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Hình 2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30623" y="3430188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Hình 3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135552" y="4073938"/>
            <a:ext cx="6759363" cy="2370174"/>
            <a:chOff x="4135552" y="4073938"/>
            <a:chExt cx="6759363" cy="2370174"/>
          </a:xfrm>
        </p:grpSpPr>
        <p:grpSp>
          <p:nvGrpSpPr>
            <p:cNvPr id="7" name="Group 6"/>
            <p:cNvGrpSpPr/>
            <p:nvPr/>
          </p:nvGrpSpPr>
          <p:grpSpPr>
            <a:xfrm>
              <a:off x="4135552" y="4073938"/>
              <a:ext cx="6759363" cy="2370174"/>
              <a:chOff x="4135552" y="4073938"/>
              <a:chExt cx="6759363" cy="2370174"/>
            </a:xfrm>
          </p:grpSpPr>
          <p:sp>
            <p:nvSpPr>
              <p:cNvPr id="3" name="Cloud Callout 2"/>
              <p:cNvSpPr/>
              <p:nvPr/>
            </p:nvSpPr>
            <p:spPr>
              <a:xfrm>
                <a:off x="4964655" y="4073938"/>
                <a:ext cx="5930260" cy="1651001"/>
              </a:xfrm>
              <a:prstGeom prst="cloudCallout">
                <a:avLst>
                  <a:gd name="adj1" fmla="val -45458"/>
                  <a:gd name="adj2" fmla="val 57974"/>
                </a:avLst>
              </a:prstGeom>
              <a:solidFill>
                <a:srgbClr val="0066FF"/>
              </a:solidFill>
              <a:ln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10-Point Star 32"/>
              <p:cNvSpPr/>
              <p:nvPr/>
            </p:nvSpPr>
            <p:spPr>
              <a:xfrm>
                <a:off x="4135552" y="5529712"/>
                <a:ext cx="1297905" cy="914400"/>
              </a:xfrm>
              <a:prstGeom prst="star10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000" b="1">
                    <a:solidFill>
                      <a:srgbClr val="000099"/>
                    </a:solidFill>
                  </a:rPr>
                  <a:t>N.</a:t>
                </a:r>
                <a:r>
                  <a:rPr lang="en-US" sz="2800" b="1">
                    <a:solidFill>
                      <a:srgbClr val="000099"/>
                    </a:solidFill>
                  </a:rPr>
                  <a:t>6</a:t>
                </a:r>
                <a:endParaRPr lang="en-US" sz="2000" b="1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5555840" y="4382447"/>
              <a:ext cx="510306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Tìm những đặc điểm giống nhau và khác nhau của 3 hình tam giác?</a:t>
              </a:r>
            </a:p>
            <a:p>
              <a:pPr algn="ctr"/>
              <a:endParaRPr 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40979" y="3425781"/>
            <a:ext cx="30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nhọn</a:t>
            </a:r>
          </a:p>
          <a:p>
            <a:pPr algn="ctr"/>
            <a:r>
              <a:rPr lang="en-US" sz="2400" i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có ba góc nhọn)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25034" y="3429850"/>
            <a:ext cx="30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tù</a:t>
            </a:r>
          </a:p>
          <a:p>
            <a:pPr algn="ctr"/>
            <a:r>
              <a:rPr lang="en-US" sz="2400" i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có một góc tù)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9089" y="3490834"/>
            <a:ext cx="30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vuông</a:t>
            </a:r>
          </a:p>
          <a:p>
            <a:pPr algn="ctr"/>
            <a:r>
              <a:rPr lang="en-US" sz="2400" i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có một góc vuông)</a:t>
            </a:r>
          </a:p>
        </p:txBody>
      </p:sp>
    </p:spTree>
    <p:extLst>
      <p:ext uri="{BB962C8B-B14F-4D97-AF65-F5344CB8AC3E}">
        <p14:creationId xmlns:p14="http://schemas.microsoft.com/office/powerpoint/2010/main" val="193442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0" grpId="0"/>
      <p:bldP spid="30" grpId="1"/>
      <p:bldP spid="31" grpId="0"/>
      <p:bldP spid="31" grpId="1"/>
      <p:bldP spid="32" grpId="0"/>
      <p:bldP spid="32" grpId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39540" y="1394810"/>
            <a:ext cx="2568118" cy="1460249"/>
            <a:chOff x="648206" y="1833993"/>
            <a:chExt cx="2579427" cy="159775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48206" y="3415705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48206" y="1833993"/>
              <a:ext cx="900753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35311" y="1833993"/>
              <a:ext cx="1692322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51080" y="695016"/>
            <a:ext cx="767870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b="1">
                <a:solidFill>
                  <a:srgbClr val="0033CC"/>
                </a:solidFill>
              </a:rPr>
              <a:t>1. Tam giác nhọn. Tam giác tù. Tam giác vuông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834063" y="1375003"/>
            <a:ext cx="3331907" cy="1469829"/>
            <a:chOff x="3834063" y="1824944"/>
            <a:chExt cx="3331907" cy="1574669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575785" y="3398399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 flipV="1">
              <a:off x="3850105" y="1844751"/>
              <a:ext cx="736438" cy="1554862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834063" y="1824944"/>
              <a:ext cx="3331907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8376098" y="1385762"/>
            <a:ext cx="2708997" cy="1468696"/>
            <a:chOff x="8376098" y="1835702"/>
            <a:chExt cx="2708997" cy="157345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376099" y="3398399"/>
              <a:ext cx="2708996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386857" y="1835702"/>
              <a:ext cx="0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376099" y="1844751"/>
              <a:ext cx="2708996" cy="1564406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>
              <a:off x="8376098" y="3193663"/>
              <a:ext cx="421094" cy="200526"/>
            </a:xfrm>
            <a:prstGeom prst="bentConnector3">
              <a:avLst/>
            </a:prstGeom>
            <a:ln w="28575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393312" y="2853567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nhọn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72308" y="2880023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tù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82153" y="2900512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vuông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7499" y="3387338"/>
            <a:ext cx="2690160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b="1">
                <a:solidFill>
                  <a:srgbClr val="0033CC"/>
                </a:solidFill>
              </a:rPr>
              <a:t>2. Tam giác đều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131854" y="3958104"/>
            <a:ext cx="1963412" cy="178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2516919" y="4535024"/>
            <a:ext cx="1381478" cy="12031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4199915" y="3799528"/>
            <a:ext cx="2202076" cy="19178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687406" y="3315233"/>
            <a:ext cx="5237473" cy="3401408"/>
            <a:chOff x="6687406" y="3315233"/>
            <a:chExt cx="5237473" cy="3401408"/>
          </a:xfrm>
        </p:grpSpPr>
        <p:sp>
          <p:nvSpPr>
            <p:cNvPr id="36" name="Cloud Callout 35"/>
            <p:cNvSpPr/>
            <p:nvPr/>
          </p:nvSpPr>
          <p:spPr>
            <a:xfrm>
              <a:off x="7212153" y="3315233"/>
              <a:ext cx="4712726" cy="2163889"/>
            </a:xfrm>
            <a:prstGeom prst="cloudCallout">
              <a:avLst>
                <a:gd name="adj1" fmla="val -45458"/>
                <a:gd name="adj2" fmla="val 57974"/>
              </a:avLst>
            </a:prstGeom>
            <a:solidFill>
              <a:srgbClr val="0066FF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7" name="10-Point Star 36"/>
            <p:cNvSpPr/>
            <p:nvPr/>
          </p:nvSpPr>
          <p:spPr>
            <a:xfrm>
              <a:off x="6687406" y="5518180"/>
              <a:ext cx="1622292" cy="1198461"/>
            </a:xfrm>
            <a:prstGeom prst="star10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b="1">
                  <a:solidFill>
                    <a:srgbClr val="000099"/>
                  </a:solidFill>
                </a:rPr>
                <a:t>N.</a:t>
              </a:r>
              <a:r>
                <a:rPr lang="en-US" sz="2800" b="1">
                  <a:solidFill>
                    <a:srgbClr val="000099"/>
                  </a:solidFill>
                </a:rPr>
                <a:t>6</a:t>
              </a:r>
              <a:endParaRPr lang="en-US" sz="2000" b="1" dirty="0">
                <a:solidFill>
                  <a:srgbClr val="000099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764600" y="3763714"/>
              <a:ext cx="40912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Em hãy đo độ dài 3 cạnh, đo độ của 3 góc và đưa ra nhận xét.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594030" y="5748762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đều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8390" y="6117410"/>
            <a:ext cx="556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đều có các cạnh bằng nhau, các góc bằng nhau và đều bằng 60</a:t>
            </a:r>
            <a:r>
              <a:rPr lang="en-US" sz="2000" b="1" i="1" baseline="3000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o</a:t>
            </a:r>
            <a:r>
              <a:rPr lang="en-US" sz="2000" b="1" i="1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9645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" grpId="0" animBg="1"/>
      <p:bldP spid="31" grpId="0" animBg="1"/>
      <p:bldP spid="32" grpId="0" animBg="1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1074845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1. a) Nêu tên ba góc, ba cạnh, ba đỉnh của mỗi hình tam giác dưới đây: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674" y="3243183"/>
            <a:ext cx="42645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góc: </a:t>
            </a:r>
          </a:p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Góc đỉnh A; cạnh AB và AC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- Góc đỉnh B; cạnh BA và BC 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- Góc đỉnh C; cạnh CA và CB 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+ 3 cạnh là: AB; AC; BC</a:t>
            </a:r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đỉnh:đỉnh A, đỉnh B, đỉnh C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60860" y="1194976"/>
            <a:ext cx="2900609" cy="2110172"/>
            <a:chOff x="660860" y="1194976"/>
            <a:chExt cx="2900609" cy="2110172"/>
          </a:xfrm>
        </p:grpSpPr>
        <p:grpSp>
          <p:nvGrpSpPr>
            <p:cNvPr id="46" name="Group 45"/>
            <p:cNvGrpSpPr/>
            <p:nvPr/>
          </p:nvGrpSpPr>
          <p:grpSpPr>
            <a:xfrm>
              <a:off x="819385" y="1531127"/>
              <a:ext cx="2415385" cy="1538803"/>
              <a:chOff x="3834063" y="1824944"/>
              <a:chExt cx="3331907" cy="15746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4575785" y="3398399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flipH="1" flipV="1">
                <a:off x="3850105" y="1844751"/>
                <a:ext cx="736438" cy="1554862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834063" y="1824944"/>
                <a:ext cx="3331907" cy="1573455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/>
            <p:cNvSpPr txBox="1"/>
            <p:nvPr/>
          </p:nvSpPr>
          <p:spPr>
            <a:xfrm>
              <a:off x="992741" y="284194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A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60860" y="119497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B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21161" y="290503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C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57231" y="1294447"/>
            <a:ext cx="2843832" cy="1975046"/>
            <a:chOff x="4053877" y="1304760"/>
            <a:chExt cx="2843832" cy="1975046"/>
          </a:xfrm>
        </p:grpSpPr>
        <p:grpSp>
          <p:nvGrpSpPr>
            <p:cNvPr id="47" name="Group 46"/>
            <p:cNvGrpSpPr/>
            <p:nvPr/>
          </p:nvGrpSpPr>
          <p:grpSpPr>
            <a:xfrm>
              <a:off x="4372706" y="1660919"/>
              <a:ext cx="2224519" cy="1460249"/>
              <a:chOff x="648206" y="1833993"/>
              <a:chExt cx="2579427" cy="159775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648206" y="3415705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648206" y="1833993"/>
                <a:ext cx="900753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535311" y="1833993"/>
                <a:ext cx="1692322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4960037" y="130476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57401" y="287969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G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053877" y="28487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D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661134" y="1397379"/>
            <a:ext cx="2958728" cy="1925739"/>
            <a:chOff x="7990369" y="1352944"/>
            <a:chExt cx="2958728" cy="1925739"/>
          </a:xfrm>
        </p:grpSpPr>
        <p:grpSp>
          <p:nvGrpSpPr>
            <p:cNvPr id="9" name="Group 8"/>
            <p:cNvGrpSpPr/>
            <p:nvPr/>
          </p:nvGrpSpPr>
          <p:grpSpPr>
            <a:xfrm>
              <a:off x="8376099" y="1601234"/>
              <a:ext cx="2187268" cy="1468696"/>
              <a:chOff x="8376099" y="1385762"/>
              <a:chExt cx="2187268" cy="146869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10800000" flipH="1">
                <a:off x="8376099" y="1395804"/>
                <a:ext cx="2187268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0800000" flipH="1" flipV="1">
                <a:off x="8384785" y="1385762"/>
                <a:ext cx="0" cy="1468696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 flipH="1">
                <a:off x="8376099" y="1385762"/>
                <a:ext cx="2187268" cy="1460249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xtBox 56"/>
            <p:cNvSpPr txBox="1"/>
            <p:nvPr/>
          </p:nvSpPr>
          <p:spPr>
            <a:xfrm>
              <a:off x="7990369" y="138419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0608789" y="135294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21713" y="287857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H</a:t>
              </a: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1162895" y="1194976"/>
            <a:ext cx="20718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561469" y="1174298"/>
            <a:ext cx="1199645" cy="188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846999" y="1179539"/>
            <a:ext cx="1130720" cy="118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15626" y="3238500"/>
            <a:ext cx="42645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góc: </a:t>
            </a:r>
          </a:p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Góc đỉnh E; cạnh ED và EG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- Góc đỉnh D; cạnh DE và DG 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- Góc đỉnh G; cạnh GE và GD 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+ 3 cạnh là: ED; EG; DG</a:t>
            </a:r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đỉnh:đỉnh E, đỉnh D, đỉnh 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63132" y="3232745"/>
            <a:ext cx="42645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góc: </a:t>
            </a:r>
          </a:p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Góc đỉnh I; cạnh IH và IK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- Góc đỉnh H; cạnh HI và HK 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- Góc đỉnh K; cạnh KI và KH </a:t>
            </a:r>
          </a:p>
          <a:p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+ 3 cạnh là: IH; IK; HK</a:t>
            </a:r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sz="22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đỉnh:đỉnh I, đỉnh H, đỉnh K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9674" y="5242877"/>
            <a:ext cx="117952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002060"/>
                </a:solidFill>
              </a:rPr>
              <a:t>b) Trong các hình tam giác ở câu a, hãy chỉ ra tam giác vuông, tam giác nhọn, tam giác tù.</a:t>
            </a:r>
          </a:p>
        </p:txBody>
      </p:sp>
    </p:spTree>
    <p:extLst>
      <p:ext uri="{BB962C8B-B14F-4D97-AF65-F5344CB8AC3E}">
        <p14:creationId xmlns:p14="http://schemas.microsoft.com/office/powerpoint/2010/main" val="145337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1074845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1. a) Nêu tên ba góc, ba cạnh, ba đỉnh của mỗi hình tam giác dưới đây: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60860" y="1194976"/>
            <a:ext cx="2900609" cy="2110172"/>
            <a:chOff x="660860" y="1194976"/>
            <a:chExt cx="2900609" cy="2110172"/>
          </a:xfrm>
        </p:grpSpPr>
        <p:grpSp>
          <p:nvGrpSpPr>
            <p:cNvPr id="46" name="Group 45"/>
            <p:cNvGrpSpPr/>
            <p:nvPr/>
          </p:nvGrpSpPr>
          <p:grpSpPr>
            <a:xfrm>
              <a:off x="819385" y="1531127"/>
              <a:ext cx="2415385" cy="1538803"/>
              <a:chOff x="3834063" y="1824944"/>
              <a:chExt cx="3331907" cy="15746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4575785" y="3398399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flipH="1" flipV="1">
                <a:off x="3850105" y="1844751"/>
                <a:ext cx="736438" cy="1554862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834063" y="1824944"/>
                <a:ext cx="3331907" cy="1573455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/>
            <p:cNvSpPr txBox="1"/>
            <p:nvPr/>
          </p:nvSpPr>
          <p:spPr>
            <a:xfrm>
              <a:off x="992741" y="284194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A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60860" y="119497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B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21161" y="290503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C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57231" y="1294447"/>
            <a:ext cx="2843832" cy="1975046"/>
            <a:chOff x="4053877" y="1304760"/>
            <a:chExt cx="2843832" cy="1975046"/>
          </a:xfrm>
        </p:grpSpPr>
        <p:grpSp>
          <p:nvGrpSpPr>
            <p:cNvPr id="47" name="Group 46"/>
            <p:cNvGrpSpPr/>
            <p:nvPr/>
          </p:nvGrpSpPr>
          <p:grpSpPr>
            <a:xfrm>
              <a:off x="4372706" y="1660919"/>
              <a:ext cx="2224519" cy="1460249"/>
              <a:chOff x="648206" y="1833993"/>
              <a:chExt cx="2579427" cy="159775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648206" y="3415705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648206" y="1833993"/>
                <a:ext cx="900753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535311" y="1833993"/>
                <a:ext cx="1692322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4960037" y="130476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57401" y="287969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G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053877" y="28487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D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661134" y="1397379"/>
            <a:ext cx="2958728" cy="1925739"/>
            <a:chOff x="7990369" y="1352944"/>
            <a:chExt cx="2958728" cy="1925739"/>
          </a:xfrm>
        </p:grpSpPr>
        <p:grpSp>
          <p:nvGrpSpPr>
            <p:cNvPr id="9" name="Group 8"/>
            <p:cNvGrpSpPr/>
            <p:nvPr/>
          </p:nvGrpSpPr>
          <p:grpSpPr>
            <a:xfrm>
              <a:off x="8376099" y="1601234"/>
              <a:ext cx="2187268" cy="1468696"/>
              <a:chOff x="8376099" y="1385762"/>
              <a:chExt cx="2187268" cy="146869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10800000" flipH="1">
                <a:off x="8376099" y="1395804"/>
                <a:ext cx="2187268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0800000" flipH="1" flipV="1">
                <a:off x="8384785" y="1385762"/>
                <a:ext cx="0" cy="1468696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 flipH="1">
                <a:off x="8376099" y="1385762"/>
                <a:ext cx="2187268" cy="1460249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xtBox 56"/>
            <p:cNvSpPr txBox="1"/>
            <p:nvPr/>
          </p:nvSpPr>
          <p:spPr>
            <a:xfrm>
              <a:off x="7990369" y="138419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0608789" y="135294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21713" y="287857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H</a:t>
              </a: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1162895" y="1194976"/>
            <a:ext cx="20718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561469" y="1174298"/>
            <a:ext cx="1199645" cy="188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846999" y="1179539"/>
            <a:ext cx="1130720" cy="118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3580" y="3342827"/>
            <a:ext cx="117952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002060"/>
                </a:solidFill>
              </a:rPr>
              <a:t>b) Trong các hình tam giác ở câu a, hãy chỉ ra tam giác vuông, tam giác nhọn, tam giác tù.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162895" y="4330332"/>
            <a:ext cx="5080158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-Tam giác IKH là tam giác vuông. </a:t>
            </a:r>
          </a:p>
          <a:p>
            <a:pPr>
              <a:lnSpc>
                <a:spcPct val="150000"/>
              </a:lnSpc>
            </a:pPr>
            <a:r>
              <a:rPr lang="en-US" sz="23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Tam giác EDG là tam giác nhọn.</a:t>
            </a:r>
          </a:p>
          <a:p>
            <a:pPr>
              <a:lnSpc>
                <a:spcPct val="150000"/>
              </a:lnSpc>
            </a:pPr>
            <a:r>
              <a:rPr lang="en-US" sz="23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Tam giác ABC là tam giác tù.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000579" y="3810000"/>
            <a:ext cx="231106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456067" y="3810000"/>
            <a:ext cx="216379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68184" y="4159179"/>
            <a:ext cx="1660616" cy="152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55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989565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2. a) Đo độ dài các cạnh của mỗi hình sau và chỉ ra tam giác đều: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101935" y="1191363"/>
            <a:ext cx="2829985" cy="178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056733" y="1200304"/>
            <a:ext cx="2818787" cy="207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479077" y="1189403"/>
            <a:ext cx="3950205" cy="2444827"/>
            <a:chOff x="479077" y="1189403"/>
            <a:chExt cx="3950205" cy="2444827"/>
          </a:xfrm>
        </p:grpSpPr>
        <p:sp>
          <p:nvSpPr>
            <p:cNvPr id="58" name="TextBox 57"/>
            <p:cNvSpPr txBox="1"/>
            <p:nvPr/>
          </p:nvSpPr>
          <p:spPr>
            <a:xfrm>
              <a:off x="2346773" y="11894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M</a:t>
              </a:r>
            </a:p>
          </p:txBody>
        </p:sp>
        <p:sp>
          <p:nvSpPr>
            <p:cNvPr id="30" name="Isosceles Triangle 29"/>
            <p:cNvSpPr/>
            <p:nvPr/>
          </p:nvSpPr>
          <p:spPr>
            <a:xfrm>
              <a:off x="962447" y="1595900"/>
              <a:ext cx="3108960" cy="1783080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79077" y="323412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N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88974" y="3228669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P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649548" y="1345844"/>
            <a:ext cx="2693124" cy="2231449"/>
            <a:chOff x="6649548" y="1345844"/>
            <a:chExt cx="2693124" cy="2231449"/>
          </a:xfrm>
        </p:grpSpPr>
        <p:sp>
          <p:nvSpPr>
            <p:cNvPr id="59" name="TextBox 58"/>
            <p:cNvSpPr txBox="1"/>
            <p:nvPr/>
          </p:nvSpPr>
          <p:spPr>
            <a:xfrm>
              <a:off x="7855222" y="134584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E</a:t>
              </a:r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7056733" y="1819743"/>
              <a:ext cx="1937287" cy="1525554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649548" y="317718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D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002364" y="317718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G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830139" y="3531052"/>
            <a:ext cx="4730782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Tam giác DEG là tam giác đều</a:t>
            </a:r>
          </a:p>
        </p:txBody>
      </p:sp>
      <p:sp>
        <p:nvSpPr>
          <p:cNvPr id="73" name="10-Point Star 72"/>
          <p:cNvSpPr/>
          <p:nvPr/>
        </p:nvSpPr>
        <p:spPr>
          <a:xfrm>
            <a:off x="9875520" y="1545899"/>
            <a:ext cx="1622292" cy="1198461"/>
          </a:xfrm>
          <a:prstGeom prst="star10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rgbClr val="000099"/>
                </a:solidFill>
              </a:rPr>
              <a:t>N.</a:t>
            </a:r>
            <a:r>
              <a:rPr lang="en-US" sz="2800" b="1">
                <a:solidFill>
                  <a:srgbClr val="000099"/>
                </a:solidFill>
              </a:rPr>
              <a:t>2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75" name="Isosceles Triangle 74"/>
          <p:cNvSpPr/>
          <p:nvPr/>
        </p:nvSpPr>
        <p:spPr>
          <a:xfrm>
            <a:off x="7052518" y="1823185"/>
            <a:ext cx="1937287" cy="1525554"/>
          </a:xfrm>
          <a:prstGeom prst="triangl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0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70" grpId="0"/>
      <p:bldP spid="73" grpId="0" animBg="1"/>
      <p:bldP spid="73" grpId="1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605831" y="1271593"/>
            <a:ext cx="11177063" cy="113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b) Đo các góc trong mỗi hình sau và cho biết hình tam giác đó có phải là tam giác đều hay không:</a:t>
            </a:r>
          </a:p>
        </p:txBody>
      </p:sp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989565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2. a) Đo độ dài các cạnh của mỗi hình sau và chỉ ra tam giác đều: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080612" y="1801335"/>
            <a:ext cx="1599524" cy="89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053176" y="1774838"/>
            <a:ext cx="372144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51080" y="4832430"/>
            <a:ext cx="478688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Tam giác ABC là tam giác đều</a:t>
            </a:r>
          </a:p>
        </p:txBody>
      </p:sp>
      <p:sp>
        <p:nvSpPr>
          <p:cNvPr id="73" name="10-Point Star 72"/>
          <p:cNvSpPr/>
          <p:nvPr/>
        </p:nvSpPr>
        <p:spPr>
          <a:xfrm>
            <a:off x="9990594" y="2175406"/>
            <a:ext cx="1622292" cy="1198461"/>
          </a:xfrm>
          <a:prstGeom prst="star10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rgbClr val="000099"/>
                </a:solidFill>
              </a:rPr>
              <a:t>N.</a:t>
            </a:r>
            <a:r>
              <a:rPr lang="en-US" sz="2800" b="1">
                <a:solidFill>
                  <a:srgbClr val="000099"/>
                </a:solidFill>
              </a:rPr>
              <a:t>2</a:t>
            </a:r>
            <a:endParaRPr lang="en-US" b="1" dirty="0">
              <a:solidFill>
                <a:srgbClr val="000099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05831" y="2310867"/>
            <a:ext cx="372144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10712" y="4765925"/>
            <a:ext cx="478688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>
                <a:solidFill>
                  <a:srgbClr val="002060"/>
                </a:solidFill>
              </a:rPr>
              <a:t>Tam giác ABC là tam giác đều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80612" y="2326511"/>
            <a:ext cx="3147184" cy="2505919"/>
            <a:chOff x="1080612" y="2326511"/>
            <a:chExt cx="3147184" cy="2505919"/>
          </a:xfrm>
          <a:solidFill>
            <a:schemeClr val="bg1"/>
          </a:solidFill>
        </p:grpSpPr>
        <p:sp>
          <p:nvSpPr>
            <p:cNvPr id="29" name="Isosceles Triangle 28"/>
            <p:cNvSpPr/>
            <p:nvPr/>
          </p:nvSpPr>
          <p:spPr>
            <a:xfrm>
              <a:off x="1513227" y="2745610"/>
              <a:ext cx="2333818" cy="1995778"/>
            </a:xfrm>
            <a:prstGeom prst="triangle">
              <a:avLst/>
            </a:prstGeom>
            <a:grpFill/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09982" y="2326511"/>
              <a:ext cx="3403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B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80612" y="4413507"/>
              <a:ext cx="3403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87488" y="4432320"/>
              <a:ext cx="3403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C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418467" y="2707808"/>
            <a:ext cx="2742281" cy="2105809"/>
            <a:chOff x="7143145" y="2726621"/>
            <a:chExt cx="2742281" cy="2105809"/>
          </a:xfrm>
        </p:grpSpPr>
        <p:sp>
          <p:nvSpPr>
            <p:cNvPr id="33" name="Isosceles Triangle 32"/>
            <p:cNvSpPr/>
            <p:nvPr/>
          </p:nvSpPr>
          <p:spPr>
            <a:xfrm>
              <a:off x="7552842" y="3163875"/>
              <a:ext cx="1937287" cy="1525554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376099" y="2726621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43145" y="443232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545118" y="439906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369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4" y="4746625"/>
            <a:ext cx="4397375" cy="210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4" y="4213226"/>
            <a:ext cx="4397375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3" y="2862263"/>
            <a:ext cx="3871912" cy="222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3128964"/>
            <a:ext cx="4129088" cy="118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4" y="2786063"/>
            <a:ext cx="3813175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0" y="1160463"/>
            <a:ext cx="4605338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4" y="1819275"/>
            <a:ext cx="3629025" cy="157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4" y="-107950"/>
            <a:ext cx="5030787" cy="13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4" y="742951"/>
            <a:ext cx="3095625" cy="265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88" y="2370139"/>
            <a:ext cx="22860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219284"/>
            <a:ext cx="50850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 Hình tam giác</a:t>
            </a:r>
          </a:p>
        </p:txBody>
      </p:sp>
    </p:spTree>
    <p:extLst>
      <p:ext uri="{BB962C8B-B14F-4D97-AF65-F5344CB8AC3E}">
        <p14:creationId xmlns:p14="http://schemas.microsoft.com/office/powerpoint/2010/main" val="311471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1001</Words>
  <Application>Microsoft Office PowerPoint</Application>
  <PresentationFormat>Widescreen</PresentationFormat>
  <Paragraphs>130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đề: Quý trọng thời gian</dc:title>
  <dc:creator>Ziczac</dc:creator>
  <cp:lastModifiedBy>Mão Đồng</cp:lastModifiedBy>
  <cp:revision>70</cp:revision>
  <dcterms:modified xsi:type="dcterms:W3CDTF">2025-01-22T22:40:46Z</dcterms:modified>
</cp:coreProperties>
</file>